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7" r:id="rId4"/>
    <p:sldMasterId id="2147483688" r:id="rId5"/>
    <p:sldMasterId id="214748368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y="5143500" cx="9144000"/>
  <p:notesSz cx="6858000" cy="9144000"/>
  <p:embeddedFontLst>
    <p:embeddedFont>
      <p:font typeface="Play"/>
      <p:regular r:id="rId31"/>
      <p:bold r:id="rId32"/>
    </p:embeddedFont>
    <p:embeddedFont>
      <p:font typeface="Helvetica Neue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Play-regular.fntdata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3.xml"/><Relationship Id="rId32" Type="http://schemas.openxmlformats.org/officeDocument/2006/relationships/font" Target="fonts/Play-bold.fntdata"/><Relationship Id="rId13" Type="http://schemas.openxmlformats.org/officeDocument/2006/relationships/slide" Target="slides/slide6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5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h47724b9e43c66c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h47724b9e43c66c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bb817924c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bb817924c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b817924cf_1_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5" name="Google Shape;225;g3bb817924cf_1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c3e1b59c7b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c3e1b59c7b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c3e6603489_0_1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c3e6603489_0_1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c3e1b59c7b_0_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3c3e1b59c7b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b80898f90c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1" name="Google Shape;291;g3b80898f90c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897fa8bc44_0_5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8" name="Google Shape;298;g3897fa8bc44_0_5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897fa8bc44_0_4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12" name="Google Shape;312;g3897fa8bc44_0_4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65730aa38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2" name="Google Shape;322;g3b65730aa38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897fa8bc44_0_5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8" name="Google Shape;328;g3897fa8bc44_0_5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b652a92329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41" name="Google Shape;341;g3b652a92329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c32ceaf8e1_0_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51" name="Google Shape;351;g3c32ceaf8e1_0_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c32ceaf8e1_0_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61" name="Google Shape;361;g3c32ceaf8e1_0_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c32ceaf8e1_0_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71" name="Google Shape;371;g3c32ceaf8e1_0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c32ceaf8e1_0_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81" name="Google Shape;381;g3c32ceaf8e1_0_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c32ceaf8e1_0_1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04" name="Google Shape;404;g3c32ceaf8e1_0_1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c32ceaf8e1_0_1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13" name="Google Shape;413;g3c32ceaf8e1_0_1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c32ed53528_0_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33" name="Google Shape;433;g3c32ed53528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c32ed53528_0_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44" name="Google Shape;444;g3c32ed53528_0_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c32ed53528_0_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58" name="Google Shape;458;g3c32ed53528_0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c3e1b59c7b_0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72" name="Google Shape;472;g3c3e1b59c7b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c32ceaf8e1_0_1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81" name="Google Shape;481;g3c32ceaf8e1_0_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">
  <p:cSld name="Title 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450503" y="4447448"/>
            <a:ext cx="82392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875" lIns="12875" spcFirstLastPara="1" rIns="12875" wrap="square" tIns="12875">
            <a:normAutofit/>
          </a:bodyPr>
          <a:lstStyle>
            <a:lvl1pPr indent="-26670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1pPr>
            <a:lvl2pPr indent="-2667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2pPr>
            <a:lvl3pPr indent="-2667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3pPr>
            <a:lvl4pPr indent="-2667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4pPr>
            <a:lvl5pPr indent="-2667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5pPr>
            <a:lvl6pPr indent="-2667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6pPr>
            <a:lvl7pPr indent="-2667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7pPr>
            <a:lvl8pPr indent="-2667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8pPr>
            <a:lvl9pPr indent="-2667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type="title"/>
          </p:nvPr>
        </p:nvSpPr>
        <p:spPr>
          <a:xfrm>
            <a:off x="452436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4300" lIns="14300" spcFirstLastPara="1" rIns="14300" wrap="square" tIns="14300">
            <a:normAutofit/>
          </a:bodyPr>
          <a:lstStyle>
            <a:lvl1pPr lvl="0" algn="l">
              <a:lnSpc>
                <a:spcPct val="8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2" type="body"/>
          </p:nvPr>
        </p:nvSpPr>
        <p:spPr>
          <a:xfrm>
            <a:off x="450503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00" lIns="14300" spcFirstLastPara="1" rIns="14300" wrap="square" tIns="143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5pPr>
            <a:lvl6pPr indent="-2667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6pPr>
            <a:lvl7pPr indent="-2667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7pPr>
            <a:lvl8pPr indent="-2667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8pPr>
            <a:lvl9pPr indent="-2667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4500562" y="4807274"/>
            <a:ext cx="138300" cy="1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4300" lIns="14300" spcFirstLastPara="1" rIns="14300" wrap="square" tIns="143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AND_BODY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450503" y="4447448"/>
            <a:ext cx="82392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17150" spcFirstLastPara="1" rIns="17150" wrap="square" tIns="17150">
            <a:normAutofit/>
          </a:bodyPr>
          <a:lstStyle>
            <a:lvl1pPr indent="-27940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1pPr>
            <a:lvl2pPr indent="-2794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32" name="Google Shape;132;p26"/>
          <p:cNvSpPr txBox="1"/>
          <p:nvPr>
            <p:ph type="title"/>
          </p:nvPr>
        </p:nvSpPr>
        <p:spPr>
          <a:xfrm>
            <a:off x="452436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"/>
              <a:buNone/>
              <a:defRPr b="1"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2" type="body"/>
          </p:nvPr>
        </p:nvSpPr>
        <p:spPr>
          <a:xfrm>
            <a:off x="450503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4500562" y="4905375"/>
            <a:ext cx="1383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 1">
  <p:cSld name="Title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idx="1" type="body"/>
          </p:nvPr>
        </p:nvSpPr>
        <p:spPr>
          <a:xfrm>
            <a:off x="450503" y="4447448"/>
            <a:ext cx="82392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17150" spcFirstLastPara="1" rIns="17150" wrap="square" tIns="17150">
            <a:normAutofit/>
          </a:bodyPr>
          <a:lstStyle>
            <a:lvl1pPr indent="-27940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1pPr>
            <a:lvl2pPr indent="-2794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37" name="Google Shape;137;p27"/>
          <p:cNvSpPr txBox="1"/>
          <p:nvPr>
            <p:ph type="title"/>
          </p:nvPr>
        </p:nvSpPr>
        <p:spPr>
          <a:xfrm>
            <a:off x="452436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algn="l">
              <a:lnSpc>
                <a:spcPct val="8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"/>
              <a:buNone/>
              <a:defRPr b="1"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38" name="Google Shape;138;p27"/>
          <p:cNvSpPr txBox="1"/>
          <p:nvPr>
            <p:ph idx="2" type="body"/>
          </p:nvPr>
        </p:nvSpPr>
        <p:spPr>
          <a:xfrm>
            <a:off x="450503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39" name="Google Shape;139;p27"/>
          <p:cNvSpPr txBox="1"/>
          <p:nvPr>
            <p:ph idx="12" type="sldNum"/>
          </p:nvPr>
        </p:nvSpPr>
        <p:spPr>
          <a:xfrm>
            <a:off x="4500562" y="4905375"/>
            <a:ext cx="1383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/>
          <p:nvPr>
            <p:ph idx="1" type="body"/>
          </p:nvPr>
        </p:nvSpPr>
        <p:spPr>
          <a:xfrm>
            <a:off x="450503" y="4447448"/>
            <a:ext cx="82392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875" lIns="12875" spcFirstLastPara="1" rIns="12875" wrap="square" tIns="12875">
            <a:normAutofit/>
          </a:bodyPr>
          <a:lstStyle>
            <a:lvl1pPr indent="-26670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1pPr>
            <a:lvl2pPr indent="-2667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2pPr>
            <a:lvl3pPr indent="-2667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3pPr>
            <a:lvl4pPr indent="-2667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4pPr>
            <a:lvl5pPr indent="-2667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5pPr>
            <a:lvl6pPr indent="-2667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6pPr>
            <a:lvl7pPr indent="-2667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7pPr>
            <a:lvl8pPr indent="-2667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8pPr>
            <a:lvl9pPr indent="-2667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9pPr>
          </a:lstStyle>
          <a:p/>
        </p:txBody>
      </p:sp>
      <p:sp>
        <p:nvSpPr>
          <p:cNvPr id="146" name="Google Shape;146;p29"/>
          <p:cNvSpPr txBox="1"/>
          <p:nvPr>
            <p:ph type="title"/>
          </p:nvPr>
        </p:nvSpPr>
        <p:spPr>
          <a:xfrm>
            <a:off x="452436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4300" lIns="14300" spcFirstLastPara="1" rIns="14300" wrap="square" tIns="143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9pPr>
          </a:lstStyle>
          <a:p/>
        </p:txBody>
      </p:sp>
      <p:sp>
        <p:nvSpPr>
          <p:cNvPr id="147" name="Google Shape;147;p29"/>
          <p:cNvSpPr txBox="1"/>
          <p:nvPr>
            <p:ph idx="2" type="body"/>
          </p:nvPr>
        </p:nvSpPr>
        <p:spPr>
          <a:xfrm>
            <a:off x="450503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00" lIns="14300" spcFirstLastPara="1" rIns="14300" wrap="square" tIns="143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5pPr>
            <a:lvl6pPr indent="-2667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6pPr>
            <a:lvl7pPr indent="-2667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7pPr>
            <a:lvl8pPr indent="-2667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8pPr>
            <a:lvl9pPr indent="-2667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9pPr>
          </a:lstStyle>
          <a:p/>
        </p:txBody>
      </p:sp>
      <p:sp>
        <p:nvSpPr>
          <p:cNvPr id="148" name="Google Shape;148;p29"/>
          <p:cNvSpPr txBox="1"/>
          <p:nvPr>
            <p:ph idx="12" type="sldNum"/>
          </p:nvPr>
        </p:nvSpPr>
        <p:spPr>
          <a:xfrm>
            <a:off x="4500562" y="4807274"/>
            <a:ext cx="138300" cy="1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4300" lIns="14300" spcFirstLastPara="1" rIns="14300" wrap="square" tIns="143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">
  <p:cSld name="Title 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/>
          <p:cNvSpPr txBox="1"/>
          <p:nvPr>
            <p:ph idx="1" type="body"/>
          </p:nvPr>
        </p:nvSpPr>
        <p:spPr>
          <a:xfrm>
            <a:off x="450503" y="4447448"/>
            <a:ext cx="82392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875" lIns="12875" spcFirstLastPara="1" rIns="12875" wrap="square" tIns="12875">
            <a:normAutofit/>
          </a:bodyPr>
          <a:lstStyle>
            <a:lvl1pPr indent="-26670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1pPr>
            <a:lvl2pPr indent="-2667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2pPr>
            <a:lvl3pPr indent="-2667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3pPr>
            <a:lvl4pPr indent="-2667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4pPr>
            <a:lvl5pPr indent="-2667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5pPr>
            <a:lvl6pPr indent="-2667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6pPr>
            <a:lvl7pPr indent="-2667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7pPr>
            <a:lvl8pPr indent="-2667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8pPr>
            <a:lvl9pPr indent="-2667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9pPr>
          </a:lstStyle>
          <a:p/>
        </p:txBody>
      </p:sp>
      <p:sp>
        <p:nvSpPr>
          <p:cNvPr id="151" name="Google Shape;151;p30"/>
          <p:cNvSpPr txBox="1"/>
          <p:nvPr>
            <p:ph type="title"/>
          </p:nvPr>
        </p:nvSpPr>
        <p:spPr>
          <a:xfrm>
            <a:off x="452436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4300" lIns="14300" spcFirstLastPara="1" rIns="14300" wrap="square" tIns="14300">
            <a:normAutofit/>
          </a:bodyPr>
          <a:lstStyle>
            <a:lvl1pPr lvl="0" algn="l">
              <a:lnSpc>
                <a:spcPct val="8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"/>
              <a:buNone/>
              <a:defRPr b="1"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None/>
              <a:defRPr/>
            </a:lvl9pPr>
          </a:lstStyle>
          <a:p/>
        </p:txBody>
      </p:sp>
      <p:sp>
        <p:nvSpPr>
          <p:cNvPr id="152" name="Google Shape;152;p30"/>
          <p:cNvSpPr txBox="1"/>
          <p:nvPr>
            <p:ph idx="2" type="body"/>
          </p:nvPr>
        </p:nvSpPr>
        <p:spPr>
          <a:xfrm>
            <a:off x="450503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00" lIns="14300" spcFirstLastPara="1" rIns="14300" wrap="square" tIns="143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defRPr b="1" sz="2100"/>
            </a:lvl5pPr>
            <a:lvl6pPr indent="-2667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6pPr>
            <a:lvl7pPr indent="-2667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●"/>
              <a:defRPr/>
            </a:lvl7pPr>
            <a:lvl8pPr indent="-2667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○"/>
              <a:defRPr/>
            </a:lvl8pPr>
            <a:lvl9pPr indent="-2667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600"/>
              <a:buChar char="■"/>
              <a:defRPr/>
            </a:lvl9pPr>
          </a:lstStyle>
          <a:p/>
        </p:txBody>
      </p:sp>
      <p:sp>
        <p:nvSpPr>
          <p:cNvPr id="153" name="Google Shape;153;p30"/>
          <p:cNvSpPr txBox="1"/>
          <p:nvPr>
            <p:ph idx="12" type="sldNum"/>
          </p:nvPr>
        </p:nvSpPr>
        <p:spPr>
          <a:xfrm>
            <a:off x="4500562" y="4807274"/>
            <a:ext cx="138300" cy="1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4300" lIns="14300" spcFirstLastPara="1" rIns="14300" wrap="square" tIns="143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7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/>
        </p:txBody>
      </p:sp>
      <p:sp>
        <p:nvSpPr>
          <p:cNvPr id="156" name="Google Shape;156;p3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/>
        </p:txBody>
      </p:sp>
      <p:sp>
        <p:nvSpPr>
          <p:cNvPr id="157" name="Google Shape;15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3600"/>
            </a:lvl9pPr>
          </a:lstStyle>
          <a:p/>
        </p:txBody>
      </p:sp>
      <p:sp>
        <p:nvSpPr>
          <p:cNvPr id="160" name="Google Shape;16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163" name="Google Shape;16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64" name="Google Shape;16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167" name="Google Shape;167;p3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2984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9pPr>
          </a:lstStyle>
          <a:p/>
        </p:txBody>
      </p:sp>
      <p:sp>
        <p:nvSpPr>
          <p:cNvPr id="168" name="Google Shape;168;p3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2984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9pPr>
          </a:lstStyle>
          <a:p/>
        </p:txBody>
      </p:sp>
      <p:sp>
        <p:nvSpPr>
          <p:cNvPr id="169" name="Google Shape;16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172" name="Google Shape;17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sp>
        <p:nvSpPr>
          <p:cNvPr id="175" name="Google Shape;175;p3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285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1pPr>
            <a:lvl2pPr indent="-285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2pPr>
            <a:lvl3pPr indent="-285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3pPr>
            <a:lvl4pPr indent="-285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4pPr>
            <a:lvl5pPr indent="-285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5pPr>
            <a:lvl6pPr indent="-285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6pPr>
            <a:lvl7pPr indent="-285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1200"/>
            </a:lvl7pPr>
            <a:lvl8pPr indent="-285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  <a:defRPr sz="1200"/>
            </a:lvl8pPr>
            <a:lvl9pPr indent="-285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■"/>
              <a:defRPr sz="1200"/>
            </a:lvl9pPr>
          </a:lstStyle>
          <a:p/>
        </p:txBody>
      </p:sp>
      <p:sp>
        <p:nvSpPr>
          <p:cNvPr id="176" name="Google Shape;17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79" name="Google Shape;17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4200"/>
            </a:lvl9pPr>
          </a:lstStyle>
          <a:p/>
        </p:txBody>
      </p:sp>
      <p:sp>
        <p:nvSpPr>
          <p:cNvPr id="183" name="Google Shape;183;p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9pPr>
          </a:lstStyle>
          <a:p/>
        </p:txBody>
      </p:sp>
      <p:sp>
        <p:nvSpPr>
          <p:cNvPr id="184" name="Google Shape;184;p3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85" name="Google Shape;18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88" name="Google Shape;188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0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/>
        </p:txBody>
      </p:sp>
      <p:sp>
        <p:nvSpPr>
          <p:cNvPr id="191" name="Google Shape;191;p4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3175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92" name="Google Shape;19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">
  <p:cSld name="TITLE_AND_BODY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2"/>
          <p:cNvSpPr txBox="1"/>
          <p:nvPr>
            <p:ph idx="1" type="body"/>
          </p:nvPr>
        </p:nvSpPr>
        <p:spPr>
          <a:xfrm>
            <a:off x="450503" y="4447448"/>
            <a:ext cx="82392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17150" spcFirstLastPara="1" rIns="17150" wrap="square" tIns="17150">
            <a:normAutofit/>
          </a:bodyPr>
          <a:lstStyle>
            <a:lvl1pPr indent="-27940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1pPr>
            <a:lvl2pPr indent="-279400" lvl="1" marL="914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2pPr>
            <a:lvl3pPr indent="-279400" lvl="2" marL="1371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3pPr>
            <a:lvl4pPr indent="-279400" lvl="3" marL="1828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4pPr>
            <a:lvl5pPr indent="-279400" lvl="4" marL="22860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197" name="Google Shape;197;p42"/>
          <p:cNvSpPr txBox="1"/>
          <p:nvPr>
            <p:ph type="title"/>
          </p:nvPr>
        </p:nvSpPr>
        <p:spPr>
          <a:xfrm>
            <a:off x="452436" y="965622"/>
            <a:ext cx="82392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"/>
              <a:buNone/>
              <a:defRPr b="1"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98" name="Google Shape;198;p42"/>
          <p:cNvSpPr txBox="1"/>
          <p:nvPr>
            <p:ph idx="2" type="body"/>
          </p:nvPr>
        </p:nvSpPr>
        <p:spPr>
          <a:xfrm>
            <a:off x="450503" y="2708696"/>
            <a:ext cx="8239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"/>
              <a:buNone/>
              <a:defRPr b="1" sz="2100"/>
            </a:lvl5pPr>
            <a:lvl6pPr indent="-279400" lvl="5" marL="2743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indent="-279400" lvl="6" marL="32004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indent="-279400" lvl="7" marL="36576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indent="-279400" lvl="8" marL="41148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199" name="Google Shape;199;p42"/>
          <p:cNvSpPr txBox="1"/>
          <p:nvPr>
            <p:ph idx="12" type="sldNum"/>
          </p:nvPr>
        </p:nvSpPr>
        <p:spPr>
          <a:xfrm>
            <a:off x="4500562" y="4905375"/>
            <a:ext cx="1383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/>
          </a:bodyPr>
          <a:lstStyle>
            <a:lvl1pPr indent="-3175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indent="0" lvl="0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www.creativecommons.ch/" TargetMode="External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creativecommons.ch/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image" Target="../media/image6.png"/><Relationship Id="rId5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6.png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g"/><Relationship Id="rId4" Type="http://schemas.openxmlformats.org/officeDocument/2006/relationships/hyperlink" Target="https://pubmed.ncbi.nlm.nih.gov/41324306/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Relationship Id="rId4" Type="http://schemas.openxmlformats.org/officeDocument/2006/relationships/image" Target="../media/image6.png"/><Relationship Id="rId5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jpg"/><Relationship Id="rId4" Type="http://schemas.openxmlformats.org/officeDocument/2006/relationships/image" Target="../media/image38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9.png"/><Relationship Id="rId8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33.png"/><Relationship Id="rId7" Type="http://schemas.openxmlformats.org/officeDocument/2006/relationships/image" Target="../media/image13.png"/><Relationship Id="rId8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Relationship Id="rId4" Type="http://schemas.openxmlformats.org/officeDocument/2006/relationships/image" Target="../media/image26.png"/><Relationship Id="rId5" Type="http://schemas.openxmlformats.org/officeDocument/2006/relationships/image" Target="../media/image25.png"/><Relationship Id="rId6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Relationship Id="rId4" Type="http://schemas.openxmlformats.org/officeDocument/2006/relationships/image" Target="../media/image6.png"/><Relationship Id="rId5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6.png"/><Relationship Id="rId8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9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3"/>
          <p:cNvSpPr txBox="1"/>
          <p:nvPr>
            <p:ph idx="2" type="body"/>
          </p:nvPr>
        </p:nvSpPr>
        <p:spPr>
          <a:xfrm>
            <a:off x="1361775" y="669725"/>
            <a:ext cx="6759000" cy="2517900"/>
          </a:xfrm>
          <a:prstGeom prst="rect">
            <a:avLst/>
          </a:prstGeom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rgbClr val="0E3B3B"/>
                </a:solidFill>
              </a:rPr>
              <a:t>For parents, by parents:</a:t>
            </a:r>
            <a:endParaRPr sz="22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0E3B3B"/>
                </a:solidFill>
              </a:rPr>
              <a:t>This presentation is intended to raise awareness - whether at a parent-teacher evening, a meeting of the parent council, an association gathering or a similar event.</a:t>
            </a:r>
            <a:endParaRPr sz="1800">
              <a:solidFill>
                <a:srgbClr val="0E3B3B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E3B3B"/>
                </a:solidFill>
              </a:rPr>
              <a:t>You can adapt it to suit your audience</a:t>
            </a:r>
            <a:br>
              <a:rPr lang="en-GB" sz="1800">
                <a:solidFill>
                  <a:srgbClr val="0E3B3B"/>
                </a:solidFill>
              </a:rPr>
            </a:br>
            <a:r>
              <a:rPr lang="en-GB" sz="1800">
                <a:solidFill>
                  <a:srgbClr val="0E3B3B"/>
                </a:solidFill>
              </a:rPr>
              <a:t>and your specific setting.</a:t>
            </a:r>
            <a:endParaRPr sz="2200">
              <a:solidFill>
                <a:srgbClr val="0E3B3B"/>
              </a:solidFill>
            </a:endParaRPr>
          </a:p>
        </p:txBody>
      </p:sp>
      <p:sp>
        <p:nvSpPr>
          <p:cNvPr id="205" name="Google Shape;205;p43"/>
          <p:cNvSpPr/>
          <p:nvPr/>
        </p:nvSpPr>
        <p:spPr>
          <a:xfrm>
            <a:off x="378175" y="4559075"/>
            <a:ext cx="8387700" cy="381900"/>
          </a:xfrm>
          <a:prstGeom prst="roundRect">
            <a:avLst>
              <a:gd fmla="val 16667" name="adj"/>
            </a:avLst>
          </a:prstGeom>
          <a:solidFill>
            <a:srgbClr val="FF907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00" y="4598000"/>
            <a:ext cx="192201" cy="3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3"/>
          <p:cNvSpPr txBox="1"/>
          <p:nvPr/>
        </p:nvSpPr>
        <p:spPr>
          <a:xfrm>
            <a:off x="1622150" y="4622975"/>
            <a:ext cx="5895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***Note to the presenter: please do not show this slide.***</a:t>
            </a:r>
            <a:endParaRPr b="1">
              <a:solidFill>
                <a:srgbClr val="0E3B3B"/>
              </a:solidFill>
            </a:endParaRPr>
          </a:p>
        </p:txBody>
      </p:sp>
      <p:sp>
        <p:nvSpPr>
          <p:cNvPr id="208" name="Google Shape;208;p43"/>
          <p:cNvSpPr/>
          <p:nvPr/>
        </p:nvSpPr>
        <p:spPr>
          <a:xfrm>
            <a:off x="1445925" y="3249800"/>
            <a:ext cx="6590700" cy="1008900"/>
          </a:xfrm>
          <a:prstGeom prst="roundRect">
            <a:avLst>
              <a:gd fmla="val 14655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9" name="Google Shape;209;p43"/>
          <p:cNvSpPr txBox="1"/>
          <p:nvPr/>
        </p:nvSpPr>
        <p:spPr>
          <a:xfrm>
            <a:off x="4090925" y="3365075"/>
            <a:ext cx="3849600" cy="754500"/>
          </a:xfrm>
          <a:prstGeom prst="rect">
            <a:avLst/>
          </a:prstGeom>
          <a:solidFill>
            <a:srgbClr val="E7B7EB"/>
          </a:solidFill>
          <a:ln cap="flat" cmpd="sng" w="9525">
            <a:solidFill>
              <a:srgbClr val="E7B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</a:rPr>
              <a:t>This presentation may be shared and modified under a </a:t>
            </a:r>
            <a:r>
              <a:rPr lang="en-GB" sz="1000" u="sng">
                <a:solidFill>
                  <a:schemeClr val="hlink"/>
                </a:solidFill>
                <a:hlinkClick r:id="rId4"/>
              </a:rPr>
              <a:t>Creative Commons</a:t>
            </a:r>
            <a:r>
              <a:rPr lang="en-GB" sz="1000">
                <a:solidFill>
                  <a:schemeClr val="dk1"/>
                </a:solidFill>
              </a:rPr>
              <a:t> </a:t>
            </a:r>
            <a:r>
              <a:rPr lang="en-GB" sz="1000">
                <a:solidFill>
                  <a:schemeClr val="dk1"/>
                </a:solidFill>
              </a:rPr>
              <a:t>license. It may not be used for commercial purposes. The association </a:t>
            </a:r>
            <a:r>
              <a:rPr b="1" lang="en-GB" sz="1000">
                <a:solidFill>
                  <a:schemeClr val="dk1"/>
                </a:solidFill>
              </a:rPr>
              <a:t>Smartphone-free Childhood Switzerland </a:t>
            </a:r>
            <a:r>
              <a:rPr lang="en-GB" sz="1000">
                <a:solidFill>
                  <a:schemeClr val="dk1"/>
                </a:solidFill>
              </a:rPr>
              <a:t>must be credited as the creator.</a:t>
            </a:r>
            <a:endParaRPr sz="1000">
              <a:solidFill>
                <a:schemeClr val="dk1"/>
              </a:solidFill>
            </a:endParaRPr>
          </a:p>
        </p:txBody>
      </p:sp>
      <p:pic>
        <p:nvPicPr>
          <p:cNvPr id="210" name="Google Shape;21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6444" y="3358838"/>
            <a:ext cx="2259501" cy="790825"/>
          </a:xfrm>
          <a:prstGeom prst="rect">
            <a:avLst/>
          </a:prstGeom>
          <a:noFill/>
          <a:ln cap="flat" cmpd="sng" w="9525">
            <a:solidFill>
              <a:srgbClr val="E7B7EB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9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4"/>
          <p:cNvSpPr txBox="1"/>
          <p:nvPr/>
        </p:nvSpPr>
        <p:spPr>
          <a:xfrm>
            <a:off x="4650975" y="3645475"/>
            <a:ext cx="2313300" cy="7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800"/>
              <a:t>This presentation may be shared and modified under a </a:t>
            </a:r>
            <a:r>
              <a:rPr lang="en-GB" sz="800" u="sng">
                <a:solidFill>
                  <a:schemeClr val="hlink"/>
                </a:solidFill>
                <a:hlinkClick r:id="rId3"/>
              </a:rPr>
              <a:t>Creative Commons</a:t>
            </a:r>
            <a:r>
              <a:rPr lang="en-GB" sz="800"/>
              <a:t> license. It may not be used for commercial purposes. The association </a:t>
            </a:r>
            <a:r>
              <a:rPr b="1" lang="en-GB" sz="800"/>
              <a:t>Smartphone-free Childhood Switzerland </a:t>
            </a:r>
            <a:r>
              <a:rPr lang="en-GB" sz="800"/>
              <a:t>must be credited as the author.</a:t>
            </a:r>
            <a:endParaRPr sz="800">
              <a:solidFill>
                <a:srgbClr val="000000"/>
              </a:solidFill>
            </a:endParaRPr>
          </a:p>
        </p:txBody>
      </p:sp>
      <p:sp>
        <p:nvSpPr>
          <p:cNvPr id="216" name="Google Shape;216;p44"/>
          <p:cNvSpPr txBox="1"/>
          <p:nvPr>
            <p:ph idx="2" type="body"/>
          </p:nvPr>
        </p:nvSpPr>
        <p:spPr>
          <a:xfrm>
            <a:off x="1192525" y="1546511"/>
            <a:ext cx="6759000" cy="2050500"/>
          </a:xfrm>
          <a:prstGeom prst="rect">
            <a:avLst/>
          </a:prstGeom>
        </p:spPr>
        <p:txBody>
          <a:bodyPr anchorCtr="0" anchor="t" bIns="19050" lIns="19050" spcFirstLastPara="1" rIns="19050" wrap="square" tIns="190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0E3B3B"/>
                </a:solidFill>
              </a:rPr>
              <a:t>This presentation is designed as an input from parents, for parents. It can be shared at parent-teacher meetings, parent council meetings, meetings of clubs and associations, etc.</a:t>
            </a:r>
            <a:endParaRPr sz="18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0E3B3B"/>
                </a:solidFill>
              </a:rPr>
              <a:t>It provides information to raise awareness about the topic </a:t>
            </a:r>
            <a:br>
              <a:rPr lang="en-GB" sz="1800">
                <a:solidFill>
                  <a:srgbClr val="0E3B3B"/>
                </a:solidFill>
              </a:rPr>
            </a:br>
            <a:r>
              <a:rPr lang="en-GB" sz="1800">
                <a:solidFill>
                  <a:srgbClr val="0E3B3B"/>
                </a:solidFill>
              </a:rPr>
              <a:t>of smartphones among children and young people.</a:t>
            </a:r>
            <a:endParaRPr sz="1800">
              <a:solidFill>
                <a:srgbClr val="0E3B3B"/>
              </a:solidFill>
            </a:endParaRPr>
          </a:p>
        </p:txBody>
      </p:sp>
      <p:sp>
        <p:nvSpPr>
          <p:cNvPr id="217" name="Google Shape;217;p44"/>
          <p:cNvSpPr/>
          <p:nvPr/>
        </p:nvSpPr>
        <p:spPr>
          <a:xfrm>
            <a:off x="378175" y="429750"/>
            <a:ext cx="8387700" cy="693900"/>
          </a:xfrm>
          <a:prstGeom prst="roundRect">
            <a:avLst>
              <a:gd fmla="val 1666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4"/>
          <p:cNvSpPr txBox="1"/>
          <p:nvPr/>
        </p:nvSpPr>
        <p:spPr>
          <a:xfrm>
            <a:off x="576775" y="554250"/>
            <a:ext cx="7990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Please note: This presentation may only be used for non-commercial purposes. </a:t>
            </a:r>
            <a:br>
              <a:rPr b="1" lang="en-GB">
                <a:solidFill>
                  <a:srgbClr val="0E3B3B"/>
                </a:solidFill>
              </a:rPr>
            </a:br>
            <a:r>
              <a:rPr b="1" lang="en-GB">
                <a:solidFill>
                  <a:srgbClr val="0E3B3B"/>
                </a:solidFill>
              </a:rPr>
              <a:t>Any commercial use or adaptation for commercial purposes is not permitted.</a:t>
            </a:r>
            <a:endParaRPr b="1">
              <a:solidFill>
                <a:srgbClr val="0E3B3B"/>
              </a:solidFill>
            </a:endParaRPr>
          </a:p>
        </p:txBody>
      </p:sp>
      <p:sp>
        <p:nvSpPr>
          <p:cNvPr id="219" name="Google Shape;219;p44"/>
          <p:cNvSpPr/>
          <p:nvPr/>
        </p:nvSpPr>
        <p:spPr>
          <a:xfrm>
            <a:off x="378175" y="4559075"/>
            <a:ext cx="8387700" cy="381900"/>
          </a:xfrm>
          <a:prstGeom prst="roundRect">
            <a:avLst>
              <a:gd fmla="val 16667" name="adj"/>
            </a:avLst>
          </a:prstGeom>
          <a:solidFill>
            <a:srgbClr val="FF907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300" y="4598000"/>
            <a:ext cx="192201" cy="3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4"/>
          <p:cNvSpPr txBox="1"/>
          <p:nvPr/>
        </p:nvSpPr>
        <p:spPr>
          <a:xfrm>
            <a:off x="1622150" y="4622975"/>
            <a:ext cx="5895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***Note to the presenter: please do not show this slide.***</a:t>
            </a:r>
            <a:endParaRPr b="1">
              <a:solidFill>
                <a:srgbClr val="0E3B3B"/>
              </a:solidFill>
            </a:endParaRPr>
          </a:p>
        </p:txBody>
      </p:sp>
      <p:pic>
        <p:nvPicPr>
          <p:cNvPr id="222" name="Google Shape;22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0869" y="3627300"/>
            <a:ext cx="2259501" cy="79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9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5"/>
          <p:cNvSpPr txBox="1"/>
          <p:nvPr/>
        </p:nvSpPr>
        <p:spPr>
          <a:xfrm>
            <a:off x="965525" y="531075"/>
            <a:ext cx="75843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500">
                <a:solidFill>
                  <a:schemeClr val="dk1"/>
                </a:solidFill>
              </a:rPr>
              <a:t>Proposed timeline</a:t>
            </a:r>
            <a:endParaRPr b="1" sz="3500">
              <a:solidFill>
                <a:schemeClr val="dk1"/>
              </a:solidFill>
            </a:endParaRPr>
          </a:p>
        </p:txBody>
      </p:sp>
      <p:sp>
        <p:nvSpPr>
          <p:cNvPr id="228" name="Google Shape;228;p45"/>
          <p:cNvSpPr/>
          <p:nvPr/>
        </p:nvSpPr>
        <p:spPr>
          <a:xfrm>
            <a:off x="341850" y="2125835"/>
            <a:ext cx="8607900" cy="184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DF2F7"/>
          </a:solidFill>
          <a:ln>
            <a:noFill/>
          </a:ln>
        </p:spPr>
        <p:txBody>
          <a:bodyPr anchorCtr="0" anchor="ctr" bIns="65475" lIns="65475" spcFirstLastPara="1" rIns="65475" wrap="square" tIns="65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3"/>
          </a:p>
        </p:txBody>
      </p:sp>
      <p:sp>
        <p:nvSpPr>
          <p:cNvPr id="229" name="Google Shape;229;p45"/>
          <p:cNvSpPr/>
          <p:nvPr/>
        </p:nvSpPr>
        <p:spPr>
          <a:xfrm>
            <a:off x="551450" y="4576575"/>
            <a:ext cx="8387700" cy="381900"/>
          </a:xfrm>
          <a:prstGeom prst="roundRect">
            <a:avLst>
              <a:gd fmla="val 16667" name="adj"/>
            </a:avLst>
          </a:prstGeom>
          <a:solidFill>
            <a:srgbClr val="FF9074"/>
          </a:solidFill>
          <a:ln cap="flat" cmpd="sng" w="9525">
            <a:solidFill>
              <a:srgbClr val="1136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575" y="4615500"/>
            <a:ext cx="192201" cy="3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5"/>
          <p:cNvSpPr/>
          <p:nvPr/>
        </p:nvSpPr>
        <p:spPr>
          <a:xfrm>
            <a:off x="1008063" y="2125358"/>
            <a:ext cx="184500" cy="184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7225" lIns="54425" spcFirstLastPara="1" rIns="54425" wrap="square" tIns="272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1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873">
              <a:solidFill>
                <a:schemeClr val="dk1"/>
              </a:solidFill>
            </a:endParaRPr>
          </a:p>
        </p:txBody>
      </p:sp>
      <p:sp>
        <p:nvSpPr>
          <p:cNvPr id="232" name="Google Shape;232;p45"/>
          <p:cNvSpPr/>
          <p:nvPr/>
        </p:nvSpPr>
        <p:spPr>
          <a:xfrm>
            <a:off x="2199960" y="2125387"/>
            <a:ext cx="184500" cy="184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7225" lIns="54425" spcFirstLastPara="1" rIns="54425" wrap="square" tIns="27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1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111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45"/>
          <p:cNvSpPr/>
          <p:nvPr/>
        </p:nvSpPr>
        <p:spPr>
          <a:xfrm>
            <a:off x="3393108" y="2137037"/>
            <a:ext cx="184500" cy="184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7225" lIns="54425" spcFirstLastPara="1" rIns="54425" wrap="square" tIns="27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1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111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45"/>
          <p:cNvSpPr/>
          <p:nvPr/>
        </p:nvSpPr>
        <p:spPr>
          <a:xfrm>
            <a:off x="4657856" y="2137008"/>
            <a:ext cx="184500" cy="184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7225" lIns="54425" spcFirstLastPara="1" rIns="54425" wrap="square" tIns="27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1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111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45"/>
          <p:cNvSpPr/>
          <p:nvPr/>
        </p:nvSpPr>
        <p:spPr>
          <a:xfrm>
            <a:off x="5918004" y="2137008"/>
            <a:ext cx="184500" cy="184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7225" lIns="54425" spcFirstLastPara="1" rIns="54425" wrap="square" tIns="27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1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111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45"/>
          <p:cNvSpPr/>
          <p:nvPr/>
        </p:nvSpPr>
        <p:spPr>
          <a:xfrm>
            <a:off x="619725" y="2397451"/>
            <a:ext cx="961200" cy="2079000"/>
          </a:xfrm>
          <a:prstGeom prst="roundRect">
            <a:avLst>
              <a:gd fmla="val 1164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180000" lIns="54425" spcFirstLastPara="1" rIns="54425" wrap="square" tIns="180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Wherever  possible, discuss the issue beforehand with like-minded parents as well as with the person responsible at the venue.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Can you expect to face resistance or receive support?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37" name="Google Shape;237;p45"/>
          <p:cNvSpPr/>
          <p:nvPr/>
        </p:nvSpPr>
        <p:spPr>
          <a:xfrm>
            <a:off x="1811621" y="2397480"/>
            <a:ext cx="961200" cy="2079000"/>
          </a:xfrm>
          <a:prstGeom prst="roundRect">
            <a:avLst>
              <a:gd fmla="val 1164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180000" lIns="54425" spcFirstLastPara="1" rIns="54425" wrap="square" tIns="180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3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Ideal: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rPr lang="en-GB" sz="800">
                <a:solidFill>
                  <a:schemeClr val="dk1"/>
                </a:solidFill>
              </a:rPr>
              <a:t>15 minutes presentation,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rPr lang="en-GB" sz="800">
                <a:solidFill>
                  <a:schemeClr val="dk1"/>
                </a:solidFill>
              </a:rPr>
              <a:t>10 minutes discussion.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rPr lang="en-GB" sz="800">
                <a:solidFill>
                  <a:schemeClr val="dk1"/>
                </a:solidFill>
              </a:rPr>
              <a:t>You could present at a parent council evening, a club or association meeting, etc.</a:t>
            </a:r>
            <a:endParaRPr sz="8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45"/>
          <p:cNvSpPr/>
          <p:nvPr/>
        </p:nvSpPr>
        <p:spPr>
          <a:xfrm>
            <a:off x="3004767" y="2390425"/>
            <a:ext cx="961200" cy="2079000"/>
          </a:xfrm>
          <a:prstGeom prst="roundRect">
            <a:avLst>
              <a:gd fmla="val 1164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180000" lIns="54425" spcFirstLastPara="1" rIns="54425" wrap="square" tIns="180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rPr lang="en-GB" sz="800">
                <a:solidFill>
                  <a:schemeClr val="dk1"/>
                </a:solidFill>
              </a:rPr>
              <a:t>Set a date for the presentation at the venue.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39" name="Google Shape;239;p45"/>
          <p:cNvSpPr/>
          <p:nvPr/>
        </p:nvSpPr>
        <p:spPr>
          <a:xfrm>
            <a:off x="4201263" y="2410604"/>
            <a:ext cx="1097700" cy="2079000"/>
          </a:xfrm>
          <a:prstGeom prst="roundRect">
            <a:avLst>
              <a:gd fmla="val 1164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180000" lIns="54425" spcFirstLastPara="1" rIns="54425" wrap="square" tIns="180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3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Review the material and check it for comprehensibility..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40" name="Google Shape;240;p45"/>
          <p:cNvSpPr/>
          <p:nvPr/>
        </p:nvSpPr>
        <p:spPr>
          <a:xfrm>
            <a:off x="5529658" y="2410603"/>
            <a:ext cx="961200" cy="2079000"/>
          </a:xfrm>
          <a:prstGeom prst="roundRect">
            <a:avLst>
              <a:gd fmla="val 1164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180000" lIns="54425" spcFirstLastPara="1" rIns="54425" wrap="square" tIns="180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3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Present to  parents of the class, to a club or association, etc.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41" name="Google Shape;241;p45"/>
          <p:cNvSpPr/>
          <p:nvPr/>
        </p:nvSpPr>
        <p:spPr>
          <a:xfrm>
            <a:off x="6722598" y="2410604"/>
            <a:ext cx="961200" cy="2079000"/>
          </a:xfrm>
          <a:prstGeom prst="roundRect">
            <a:avLst>
              <a:gd fmla="val 1164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180000" lIns="54425" spcFirstLastPara="1" rIns="54425" wrap="square" tIns="180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3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Gather contact details from interested parents.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42" name="Google Shape;242;p45"/>
          <p:cNvSpPr/>
          <p:nvPr/>
        </p:nvSpPr>
        <p:spPr>
          <a:xfrm>
            <a:off x="7916375" y="2410603"/>
            <a:ext cx="961200" cy="2079000"/>
          </a:xfrm>
          <a:prstGeom prst="roundRect">
            <a:avLst>
              <a:gd fmla="val 11647" name="adj"/>
            </a:avLst>
          </a:prstGeom>
          <a:solidFill>
            <a:srgbClr val="E7B7EB"/>
          </a:solidFill>
          <a:ln>
            <a:noFill/>
          </a:ln>
        </p:spPr>
        <p:txBody>
          <a:bodyPr anchorCtr="0" anchor="ctr" bIns="180000" lIns="54425" spcFirstLastPara="1" rIns="54425" wrap="square" tIns="180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After 1-2 weeks, follow up with participants to discuss the next steps.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800">
                <a:solidFill>
                  <a:schemeClr val="dk1"/>
                </a:solidFill>
              </a:rPr>
              <a:t>Send the presentation to all parents.</a:t>
            </a:r>
            <a:endParaRPr sz="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43" name="Google Shape;243;p45"/>
          <p:cNvSpPr/>
          <p:nvPr/>
        </p:nvSpPr>
        <p:spPr>
          <a:xfrm>
            <a:off x="625563" y="1264175"/>
            <a:ext cx="949500" cy="795900"/>
          </a:xfrm>
          <a:prstGeom prst="roundRect">
            <a:avLst>
              <a:gd fmla="val 6085" name="adj"/>
            </a:avLst>
          </a:prstGeom>
          <a:solidFill>
            <a:srgbClr val="41DC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000">
                <a:solidFill>
                  <a:schemeClr val="dk1"/>
                </a:solidFill>
              </a:rPr>
              <a:t>Look for allies</a:t>
            </a:r>
            <a:endParaRPr/>
          </a:p>
        </p:txBody>
      </p:sp>
      <p:sp>
        <p:nvSpPr>
          <p:cNvPr id="244" name="Google Shape;244;p45"/>
          <p:cNvSpPr/>
          <p:nvPr/>
        </p:nvSpPr>
        <p:spPr>
          <a:xfrm>
            <a:off x="1817449" y="1264200"/>
            <a:ext cx="987000" cy="795900"/>
          </a:xfrm>
          <a:prstGeom prst="roundRect">
            <a:avLst>
              <a:gd fmla="val 6085" name="adj"/>
            </a:avLst>
          </a:prstGeom>
          <a:solidFill>
            <a:srgbClr val="41DC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</a:rPr>
              <a:t>Request a date for the presentation</a:t>
            </a:r>
            <a:endParaRPr/>
          </a:p>
        </p:txBody>
      </p:sp>
      <p:sp>
        <p:nvSpPr>
          <p:cNvPr id="245" name="Google Shape;245;p45"/>
          <p:cNvSpPr/>
          <p:nvPr/>
        </p:nvSpPr>
        <p:spPr>
          <a:xfrm>
            <a:off x="2973100" y="1264200"/>
            <a:ext cx="987000" cy="795900"/>
          </a:xfrm>
          <a:prstGeom prst="roundRect">
            <a:avLst>
              <a:gd fmla="val 6085" name="adj"/>
            </a:avLst>
          </a:prstGeom>
          <a:solidFill>
            <a:srgbClr val="41DC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000">
                <a:solidFill>
                  <a:schemeClr val="dk1"/>
                </a:solidFill>
              </a:rPr>
              <a:t>Obtain a go-ahead </a:t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000">
                <a:solidFill>
                  <a:schemeClr val="dk1"/>
                </a:solidFill>
              </a:rPr>
              <a:t>for the presentation</a:t>
            </a:r>
            <a:endParaRPr/>
          </a:p>
        </p:txBody>
      </p:sp>
      <p:sp>
        <p:nvSpPr>
          <p:cNvPr id="246" name="Google Shape;246;p45"/>
          <p:cNvSpPr/>
          <p:nvPr/>
        </p:nvSpPr>
        <p:spPr>
          <a:xfrm>
            <a:off x="4201256" y="1264175"/>
            <a:ext cx="1097700" cy="795900"/>
          </a:xfrm>
          <a:prstGeom prst="roundRect">
            <a:avLst>
              <a:gd fmla="val 6085" name="adj"/>
            </a:avLst>
          </a:prstGeom>
          <a:solidFill>
            <a:srgbClr val="41DC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73"/>
              <a:buNone/>
            </a:pPr>
            <a:r>
              <a:rPr b="1" lang="en-GB" sz="1000">
                <a:solidFill>
                  <a:schemeClr val="dk1"/>
                </a:solidFill>
              </a:rPr>
              <a:t>Download the presentation from the association</a:t>
            </a:r>
            <a:r>
              <a:rPr lang="en-GB" sz="10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247" name="Google Shape;247;p45"/>
          <p:cNvSpPr/>
          <p:nvPr/>
        </p:nvSpPr>
        <p:spPr>
          <a:xfrm>
            <a:off x="5535504" y="1264175"/>
            <a:ext cx="949500" cy="795900"/>
          </a:xfrm>
          <a:prstGeom prst="roundRect">
            <a:avLst>
              <a:gd fmla="val 6085" name="adj"/>
            </a:avLst>
          </a:prstGeom>
          <a:solidFill>
            <a:srgbClr val="41DC8E"/>
          </a:solidFill>
          <a:ln>
            <a:noFill/>
          </a:ln>
        </p:spPr>
        <p:txBody>
          <a:bodyPr anchorCtr="0" anchor="ctr" bIns="91425" lIns="54000" spcFirstLastPara="1" rIns="540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000">
                <a:solidFill>
                  <a:schemeClr val="dk1"/>
                </a:solidFill>
              </a:rPr>
              <a:t>Give the presentation</a:t>
            </a:r>
            <a:endParaRPr/>
          </a:p>
        </p:txBody>
      </p:sp>
      <p:sp>
        <p:nvSpPr>
          <p:cNvPr id="248" name="Google Shape;248;p45"/>
          <p:cNvSpPr/>
          <p:nvPr/>
        </p:nvSpPr>
        <p:spPr>
          <a:xfrm>
            <a:off x="6728446" y="1261138"/>
            <a:ext cx="949500" cy="798900"/>
          </a:xfrm>
          <a:prstGeom prst="roundRect">
            <a:avLst>
              <a:gd fmla="val 6085" name="adj"/>
            </a:avLst>
          </a:prstGeom>
          <a:solidFill>
            <a:srgbClr val="41DC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000">
                <a:solidFill>
                  <a:schemeClr val="dk1"/>
                </a:solidFill>
              </a:rPr>
              <a:t>Next steps</a:t>
            </a:r>
            <a:endParaRPr/>
          </a:p>
        </p:txBody>
      </p:sp>
      <p:sp>
        <p:nvSpPr>
          <p:cNvPr id="249" name="Google Shape;249;p45"/>
          <p:cNvSpPr/>
          <p:nvPr/>
        </p:nvSpPr>
        <p:spPr>
          <a:xfrm>
            <a:off x="7922225" y="1261175"/>
            <a:ext cx="949500" cy="798900"/>
          </a:xfrm>
          <a:prstGeom prst="roundRect">
            <a:avLst>
              <a:gd fmla="val 6085" name="adj"/>
            </a:avLst>
          </a:prstGeom>
          <a:solidFill>
            <a:srgbClr val="41DC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000">
                <a:solidFill>
                  <a:schemeClr val="dk1"/>
                </a:solidFill>
              </a:rPr>
              <a:t>Follow-up</a:t>
            </a:r>
            <a:endParaRPr/>
          </a:p>
        </p:txBody>
      </p:sp>
      <p:sp>
        <p:nvSpPr>
          <p:cNvPr id="250" name="Google Shape;250;p45"/>
          <p:cNvSpPr/>
          <p:nvPr/>
        </p:nvSpPr>
        <p:spPr>
          <a:xfrm>
            <a:off x="7110946" y="2137008"/>
            <a:ext cx="184500" cy="184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7225" lIns="54425" spcFirstLastPara="1" rIns="54425" wrap="square" tIns="27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1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sz="111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5"/>
          <p:cNvSpPr/>
          <p:nvPr/>
        </p:nvSpPr>
        <p:spPr>
          <a:xfrm>
            <a:off x="8304725" y="2137008"/>
            <a:ext cx="184500" cy="184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7225" lIns="54425" spcFirstLastPara="1" rIns="54425" wrap="square" tIns="27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1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1" sz="111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45"/>
          <p:cNvSpPr txBox="1"/>
          <p:nvPr/>
        </p:nvSpPr>
        <p:spPr>
          <a:xfrm>
            <a:off x="1622150" y="4622975"/>
            <a:ext cx="5895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***Note to the presenter: please do not show this slide.***</a:t>
            </a:r>
            <a:endParaRPr b="1">
              <a:solidFill>
                <a:srgbClr val="0E3B3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9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6"/>
          <p:cNvSpPr txBox="1"/>
          <p:nvPr/>
        </p:nvSpPr>
        <p:spPr>
          <a:xfrm>
            <a:off x="529300" y="395250"/>
            <a:ext cx="81651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353F"/>
              </a:buClr>
              <a:buSzPts val="2300"/>
              <a:buFont typeface="Arial"/>
              <a:buNone/>
            </a:pPr>
            <a:r>
              <a:rPr b="1" lang="en-GB" sz="4000">
                <a:solidFill>
                  <a:srgbClr val="0E3B3B"/>
                </a:solidFill>
              </a:rPr>
              <a:t>Resources for parents</a:t>
            </a:r>
            <a:endParaRPr b="1" sz="4000">
              <a:solidFill>
                <a:srgbClr val="0E3B3B"/>
              </a:solidFill>
            </a:endParaRPr>
          </a:p>
        </p:txBody>
      </p:sp>
      <p:sp>
        <p:nvSpPr>
          <p:cNvPr id="258" name="Google Shape;258;p46"/>
          <p:cNvSpPr txBox="1"/>
          <p:nvPr/>
        </p:nvSpPr>
        <p:spPr>
          <a:xfrm>
            <a:off x="1368450" y="1265700"/>
            <a:ext cx="6540300" cy="26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0E3B3B"/>
                </a:solidFill>
              </a:rPr>
              <a:t>The website of Smartphone-freie Kindheit Schweiz includes a section with resources for parents. In this section, you will find various flyers and sample letters for schools.</a:t>
            </a:r>
            <a:endParaRPr b="1" sz="18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0E3B3B"/>
                </a:solidFill>
              </a:rPr>
              <a:t>The website is continuously updated and expanded.</a:t>
            </a:r>
            <a:endParaRPr b="1" sz="1800">
              <a:solidFill>
                <a:srgbClr val="0E3B3B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0E3B3B"/>
                </a:solidFill>
              </a:rPr>
              <a:t>Link to the resources: https://www.smartphonefreiekindheit.ch/#ressourcen</a:t>
            </a:r>
            <a:endParaRPr b="1" sz="1800">
              <a:solidFill>
                <a:srgbClr val="0E3B3B"/>
              </a:solidFill>
            </a:endParaRPr>
          </a:p>
        </p:txBody>
      </p:sp>
      <p:pic>
        <p:nvPicPr>
          <p:cNvPr id="259" name="Google Shape;259;p46" title="USE THIS AS SEETHROUG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4350" y="3640675"/>
            <a:ext cx="704801" cy="70632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6"/>
          <p:cNvSpPr/>
          <p:nvPr/>
        </p:nvSpPr>
        <p:spPr>
          <a:xfrm>
            <a:off x="551450" y="4576575"/>
            <a:ext cx="8387700" cy="381900"/>
          </a:xfrm>
          <a:prstGeom prst="roundRect">
            <a:avLst>
              <a:gd fmla="val 16667" name="adj"/>
            </a:avLst>
          </a:prstGeom>
          <a:solidFill>
            <a:srgbClr val="FF9074"/>
          </a:solidFill>
          <a:ln cap="flat" cmpd="sng" w="9525">
            <a:solidFill>
              <a:srgbClr val="1136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575" y="4615500"/>
            <a:ext cx="192201" cy="3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6"/>
          <p:cNvSpPr txBox="1"/>
          <p:nvPr/>
        </p:nvSpPr>
        <p:spPr>
          <a:xfrm>
            <a:off x="1622150" y="4622975"/>
            <a:ext cx="5895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***Note to the presenter: please do not show this slide.***</a:t>
            </a:r>
            <a:endParaRPr b="1">
              <a:solidFill>
                <a:srgbClr val="0E3B3B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9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7"/>
          <p:cNvSpPr txBox="1"/>
          <p:nvPr/>
        </p:nvSpPr>
        <p:spPr>
          <a:xfrm>
            <a:off x="529300" y="395250"/>
            <a:ext cx="81651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353F"/>
              </a:buClr>
              <a:buSzPts val="2300"/>
              <a:buFont typeface="Arial"/>
              <a:buNone/>
            </a:pPr>
            <a:r>
              <a:rPr b="1" lang="en-GB" sz="3800">
                <a:solidFill>
                  <a:srgbClr val="0E3B3B"/>
                </a:solidFill>
              </a:rPr>
              <a:t>Let us know how it went</a:t>
            </a:r>
            <a:r>
              <a:rPr b="1" lang="en-GB" sz="3800">
                <a:solidFill>
                  <a:srgbClr val="0E3B3B"/>
                </a:solidFill>
              </a:rPr>
              <a:t>!</a:t>
            </a:r>
            <a:endParaRPr b="1" sz="3800">
              <a:solidFill>
                <a:srgbClr val="0E3B3B"/>
              </a:solidFill>
            </a:endParaRPr>
          </a:p>
        </p:txBody>
      </p:sp>
      <p:sp>
        <p:nvSpPr>
          <p:cNvPr id="268" name="Google Shape;268;p47"/>
          <p:cNvSpPr txBox="1"/>
          <p:nvPr/>
        </p:nvSpPr>
        <p:spPr>
          <a:xfrm>
            <a:off x="1485900" y="1265700"/>
            <a:ext cx="61722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0E3B3B"/>
                </a:solidFill>
              </a:rPr>
              <a:t>It's great that you are involved in raising awareness about smartphones among children and young people.</a:t>
            </a:r>
            <a:endParaRPr b="1" sz="18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0E3B3B"/>
                </a:solidFill>
              </a:rPr>
              <a:t>Every presentation is a catalyst for change.</a:t>
            </a:r>
            <a:endParaRPr b="1" sz="18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0E3B3B"/>
                </a:solidFill>
              </a:rPr>
              <a:t>Please share your experiences with us, and we would love to receive your feedback (or photos).</a:t>
            </a:r>
            <a:endParaRPr b="1" sz="18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rgbClr val="0E3B3B"/>
                </a:solidFill>
              </a:rPr>
              <a:t>info@smartphonefreiekindheit.ch</a:t>
            </a:r>
            <a:endParaRPr b="1" sz="1800">
              <a:solidFill>
                <a:srgbClr val="0E3B3B"/>
              </a:solidFill>
            </a:endParaRPr>
          </a:p>
        </p:txBody>
      </p:sp>
      <p:pic>
        <p:nvPicPr>
          <p:cNvPr id="269" name="Google Shape;269;p47" title="USE THIS AS SEETHROUG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4350" y="3650140"/>
            <a:ext cx="704801" cy="70632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7"/>
          <p:cNvSpPr/>
          <p:nvPr/>
        </p:nvSpPr>
        <p:spPr>
          <a:xfrm>
            <a:off x="551450" y="4576575"/>
            <a:ext cx="8387700" cy="381900"/>
          </a:xfrm>
          <a:prstGeom prst="roundRect">
            <a:avLst>
              <a:gd fmla="val 16667" name="adj"/>
            </a:avLst>
          </a:prstGeom>
          <a:solidFill>
            <a:srgbClr val="FF9074"/>
          </a:solidFill>
          <a:ln cap="flat" cmpd="sng" w="9525">
            <a:solidFill>
              <a:srgbClr val="1136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1" name="Google Shape;27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575" y="4615500"/>
            <a:ext cx="192201" cy="3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7"/>
          <p:cNvSpPr txBox="1"/>
          <p:nvPr/>
        </p:nvSpPr>
        <p:spPr>
          <a:xfrm>
            <a:off x="1622150" y="4622975"/>
            <a:ext cx="5895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***Note to the presenter: please do not show this slide.***</a:t>
            </a:r>
            <a:endParaRPr b="1">
              <a:solidFill>
                <a:srgbClr val="0E3B3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FE9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8"/>
          <p:cNvSpPr/>
          <p:nvPr/>
        </p:nvSpPr>
        <p:spPr>
          <a:xfrm>
            <a:off x="652575" y="1102075"/>
            <a:ext cx="3738000" cy="2998200"/>
          </a:xfrm>
          <a:prstGeom prst="roundRect">
            <a:avLst>
              <a:gd fmla="val 6085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t" bIns="198000" lIns="162000" spcFirstLastPara="1" rIns="162000" wrap="square" tIns="1980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300">
                <a:solidFill>
                  <a:srgbClr val="0E3B3B"/>
                </a:solidFill>
              </a:rPr>
              <a:t>With this presentation, you are making a powerful statement for a smartphone-free environment for your child. You can also engage </a:t>
            </a:r>
            <a:r>
              <a:rPr lang="en-GB" sz="1300">
                <a:solidFill>
                  <a:srgbClr val="0E3B3B"/>
                </a:solidFill>
              </a:rPr>
              <a:t>against digital peer pressure </a:t>
            </a:r>
            <a:r>
              <a:rPr lang="en-GB" sz="1300">
                <a:solidFill>
                  <a:srgbClr val="0E3B3B"/>
                </a:solidFill>
              </a:rPr>
              <a:t>at the national level, by becoming a member of the movement – ​​for a smartphone-free childhood in Switzerland.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78" name="Google Shape;278;p48"/>
          <p:cNvSpPr/>
          <p:nvPr/>
        </p:nvSpPr>
        <p:spPr>
          <a:xfrm>
            <a:off x="4570800" y="1102075"/>
            <a:ext cx="3652500" cy="2998200"/>
          </a:xfrm>
          <a:prstGeom prst="roundRect">
            <a:avLst>
              <a:gd fmla="val 6085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t" bIns="198000" lIns="162000" spcFirstLastPara="1" rIns="162000" wrap="square" tIns="1980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>
                <a:solidFill>
                  <a:srgbClr val="0E3B3B"/>
                </a:solidFill>
              </a:rPr>
              <a:t>We hope this presentation helps you create a smartphone-free environment for your child. We put a lot of volunteer work and effort into creating resources like this, but not everything is free. Help us reach even more parents with a donation</a:t>
            </a:r>
            <a:r>
              <a:rPr lang="en-GB" sz="1300">
                <a:solidFill>
                  <a:srgbClr val="0E3B3B"/>
                </a:solidFill>
              </a:rPr>
              <a:t>.</a:t>
            </a:r>
            <a:endParaRPr b="1" sz="1300">
              <a:solidFill>
                <a:srgbClr val="0E3B3B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79" name="Google Shape;279;p48"/>
          <p:cNvSpPr txBox="1"/>
          <p:nvPr/>
        </p:nvSpPr>
        <p:spPr>
          <a:xfrm>
            <a:off x="529300" y="395250"/>
            <a:ext cx="81651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353F"/>
              </a:buClr>
              <a:buSzPts val="2300"/>
              <a:buFont typeface="Arial"/>
              <a:buNone/>
            </a:pPr>
            <a:r>
              <a:rPr b="1" lang="en-GB" sz="4000">
                <a:solidFill>
                  <a:srgbClr val="0E3B3B"/>
                </a:solidFill>
              </a:rPr>
              <a:t>Possible further steps</a:t>
            </a:r>
            <a:endParaRPr b="1" sz="4000">
              <a:solidFill>
                <a:srgbClr val="0E3B3B"/>
              </a:solidFill>
            </a:endParaRPr>
          </a:p>
        </p:txBody>
      </p:sp>
      <p:sp>
        <p:nvSpPr>
          <p:cNvPr id="280" name="Google Shape;280;p48"/>
          <p:cNvSpPr txBox="1"/>
          <p:nvPr/>
        </p:nvSpPr>
        <p:spPr>
          <a:xfrm>
            <a:off x="652675" y="3674825"/>
            <a:ext cx="3738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www.sfks.clubdesk.com/werde_mitglied</a:t>
            </a:r>
            <a:endParaRPr sz="1200"/>
          </a:p>
        </p:txBody>
      </p:sp>
      <p:sp>
        <p:nvSpPr>
          <p:cNvPr id="281" name="Google Shape;281;p48"/>
          <p:cNvSpPr txBox="1"/>
          <p:nvPr/>
        </p:nvSpPr>
        <p:spPr>
          <a:xfrm>
            <a:off x="1365250" y="3163975"/>
            <a:ext cx="2361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Become a member</a:t>
            </a:r>
            <a:r>
              <a:rPr lang="en-GB" sz="1800">
                <a:solidFill>
                  <a:srgbClr val="00353F"/>
                </a:solidFill>
              </a:rPr>
              <a:t>!</a:t>
            </a:r>
            <a:endParaRPr sz="1800">
              <a:solidFill>
                <a:srgbClr val="00353F"/>
              </a:solidFill>
            </a:endParaRPr>
          </a:p>
        </p:txBody>
      </p:sp>
      <p:pic>
        <p:nvPicPr>
          <p:cNvPr id="282" name="Google Shape;282;p48" title="67503e0ca4edd97485524793_TWINT_Individueller-Betrag_DE-p-5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2775" y="2905612"/>
            <a:ext cx="2073000" cy="978428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8"/>
          <p:cNvSpPr/>
          <p:nvPr/>
        </p:nvSpPr>
        <p:spPr>
          <a:xfrm>
            <a:off x="7824300" y="2530213"/>
            <a:ext cx="941400" cy="17292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84" name="Google Shape;284;p48" title="USE THIS AS SEETHROUG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9438" y="3463025"/>
            <a:ext cx="704801" cy="70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1688" y="2659125"/>
            <a:ext cx="704800" cy="7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8"/>
          <p:cNvSpPr/>
          <p:nvPr/>
        </p:nvSpPr>
        <p:spPr>
          <a:xfrm>
            <a:off x="551450" y="4576575"/>
            <a:ext cx="8387700" cy="381900"/>
          </a:xfrm>
          <a:prstGeom prst="roundRect">
            <a:avLst>
              <a:gd fmla="val 16667" name="adj"/>
            </a:avLst>
          </a:prstGeom>
          <a:solidFill>
            <a:srgbClr val="FF9074"/>
          </a:solidFill>
          <a:ln cap="flat" cmpd="sng" w="9525">
            <a:solidFill>
              <a:srgbClr val="1136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2575" y="4615500"/>
            <a:ext cx="192201" cy="3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8"/>
          <p:cNvSpPr txBox="1"/>
          <p:nvPr/>
        </p:nvSpPr>
        <p:spPr>
          <a:xfrm>
            <a:off x="1622150" y="4622975"/>
            <a:ext cx="58959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***Note to the presenter: please do not show this slide.***</a:t>
            </a:r>
            <a:endParaRPr b="1">
              <a:solidFill>
                <a:srgbClr val="0E3B3B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074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9"/>
          <p:cNvSpPr txBox="1"/>
          <p:nvPr/>
        </p:nvSpPr>
        <p:spPr>
          <a:xfrm>
            <a:off x="267675" y="259697"/>
            <a:ext cx="86508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500">
                <a:solidFill>
                  <a:schemeClr val="dk1"/>
                </a:solidFill>
              </a:rPr>
              <a:t>Smartphones are a </a:t>
            </a:r>
            <a:br>
              <a:rPr b="1" lang="en-GB" sz="3500">
                <a:solidFill>
                  <a:schemeClr val="dk1"/>
                </a:solidFill>
              </a:rPr>
            </a:br>
            <a:r>
              <a:rPr b="1" lang="en-GB" sz="3500">
                <a:solidFill>
                  <a:schemeClr val="dk1"/>
                </a:solidFill>
              </a:rPr>
              <a:t>new challenge of parenting</a:t>
            </a:r>
            <a:endParaRPr b="1" sz="3500">
              <a:solidFill>
                <a:schemeClr val="dk1"/>
              </a:solidFill>
            </a:endParaRPr>
          </a:p>
        </p:txBody>
      </p:sp>
      <p:pic>
        <p:nvPicPr>
          <p:cNvPr id="294" name="Google Shape;294;p49" title="Kid with smartphone.jpg"/>
          <p:cNvPicPr preferRelativeResize="0"/>
          <p:nvPr/>
        </p:nvPicPr>
        <p:blipFill rotWithShape="1">
          <a:blip r:embed="rId3">
            <a:alphaModFix/>
          </a:blip>
          <a:srcRect b="0" l="0" r="596" t="0"/>
          <a:stretch/>
        </p:blipFill>
        <p:spPr>
          <a:xfrm>
            <a:off x="1798125" y="1658600"/>
            <a:ext cx="5589900" cy="3162900"/>
          </a:xfrm>
          <a:prstGeom prst="roundRect">
            <a:avLst>
              <a:gd fmla="val 7804" name="adj"/>
            </a:avLst>
          </a:prstGeom>
          <a:noFill/>
          <a:ln>
            <a:noFill/>
          </a:ln>
        </p:spPr>
      </p:pic>
      <p:pic>
        <p:nvPicPr>
          <p:cNvPr id="295" name="Google Shape;295;p49" title="SfKS Logo rund1 CMYK pos mitS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074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0"/>
          <p:cNvSpPr/>
          <p:nvPr/>
        </p:nvSpPr>
        <p:spPr>
          <a:xfrm>
            <a:off x="652250" y="3917257"/>
            <a:ext cx="7668000" cy="1008900"/>
          </a:xfrm>
          <a:prstGeom prst="roundRect">
            <a:avLst>
              <a:gd fmla="val 14655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50"/>
          <p:cNvSpPr/>
          <p:nvPr/>
        </p:nvSpPr>
        <p:spPr>
          <a:xfrm>
            <a:off x="4676775" y="1752732"/>
            <a:ext cx="3643800" cy="20556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50"/>
          <p:cNvSpPr/>
          <p:nvPr/>
        </p:nvSpPr>
        <p:spPr>
          <a:xfrm>
            <a:off x="652250" y="1749807"/>
            <a:ext cx="3815100" cy="20556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50"/>
          <p:cNvSpPr txBox="1"/>
          <p:nvPr/>
        </p:nvSpPr>
        <p:spPr>
          <a:xfrm>
            <a:off x="357900" y="318875"/>
            <a:ext cx="8428200" cy="9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</a:rPr>
              <a:t>When is the right time for a child to receive </a:t>
            </a:r>
            <a:br>
              <a:rPr b="1" lang="en-GB" sz="2600">
                <a:solidFill>
                  <a:schemeClr val="dk1"/>
                </a:solidFill>
              </a:rPr>
            </a:br>
            <a:r>
              <a:rPr b="1" lang="en-GB" sz="2600">
                <a:solidFill>
                  <a:schemeClr val="dk1"/>
                </a:solidFill>
              </a:rPr>
              <a:t>his/her own smartphone?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304" name="Google Shape;304;p50"/>
          <p:cNvSpPr txBox="1"/>
          <p:nvPr/>
        </p:nvSpPr>
        <p:spPr>
          <a:xfrm>
            <a:off x="898550" y="1792243"/>
            <a:ext cx="33225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Many of us see the negative impact of smartphones. Yet, many children receive their own device at a young age</a:t>
            </a:r>
            <a:r>
              <a:rPr lang="en-GB" sz="2000">
                <a:solidFill>
                  <a:schemeClr val="dk1"/>
                </a:solidFill>
              </a:rPr>
              <a:t>.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50"/>
          <p:cNvSpPr txBox="1"/>
          <p:nvPr/>
        </p:nvSpPr>
        <p:spPr>
          <a:xfrm>
            <a:off x="1076100" y="4002458"/>
            <a:ext cx="7054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</a:rPr>
              <a:t>Parents and young people often feel </a:t>
            </a:r>
            <a:br>
              <a:rPr b="1" lang="en-GB" sz="2000">
                <a:solidFill>
                  <a:schemeClr val="dk1"/>
                </a:solidFill>
              </a:rPr>
            </a:br>
            <a:r>
              <a:rPr b="1" lang="en-GB" sz="2000">
                <a:solidFill>
                  <a:schemeClr val="dk1"/>
                </a:solidFill>
              </a:rPr>
              <a:t>like they have no choice</a:t>
            </a:r>
            <a:r>
              <a:rPr b="1" lang="en-GB" sz="2000">
                <a:solidFill>
                  <a:schemeClr val="dk1"/>
                </a:solidFill>
              </a:rPr>
              <a:t>.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306" name="Google Shape;306;p50"/>
          <p:cNvSpPr txBox="1"/>
          <p:nvPr/>
        </p:nvSpPr>
        <p:spPr>
          <a:xfrm>
            <a:off x="4765875" y="1931725"/>
            <a:ext cx="34656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It is almost impossible to escape peer pressure when children's social lives take place on their smartphones</a:t>
            </a:r>
            <a:r>
              <a:rPr lang="en-GB" sz="2000">
                <a:solidFill>
                  <a:schemeClr val="dk1"/>
                </a:solidFill>
              </a:rPr>
              <a:t>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50" title="SfKS Logo rund1 CMYK pos mitSZ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0" title="spiral-Photoroo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0976" y="1248049"/>
            <a:ext cx="664450" cy="6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0" title="smartphone-Photoroo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7075" y="1248059"/>
            <a:ext cx="664450" cy="673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074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1"/>
          <p:cNvSpPr/>
          <p:nvPr/>
        </p:nvSpPr>
        <p:spPr>
          <a:xfrm>
            <a:off x="652250" y="3827625"/>
            <a:ext cx="7668000" cy="1008900"/>
          </a:xfrm>
          <a:prstGeom prst="roundRect">
            <a:avLst>
              <a:gd fmla="val 14655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</a:rPr>
              <a:t>A collective problem requires collective action</a:t>
            </a:r>
            <a:r>
              <a:rPr b="1" lang="en-GB" sz="2400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5" name="Google Shape;315;p51"/>
          <p:cNvSpPr/>
          <p:nvPr/>
        </p:nvSpPr>
        <p:spPr>
          <a:xfrm>
            <a:off x="652575" y="1057275"/>
            <a:ext cx="7668000" cy="25857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099" y="1191326"/>
            <a:ext cx="1573326" cy="2293624"/>
          </a:xfrm>
          <a:prstGeom prst="rect">
            <a:avLst/>
          </a:prstGeom>
          <a:noFill/>
          <a:ln>
            <a:noFill/>
          </a:ln>
          <a:effectLst>
            <a:outerShdw blurRad="380963" rotWithShape="0" algn="bl" dir="2520000" dist="143268">
              <a:srgbClr val="000000">
                <a:alpha val="18820"/>
              </a:srgbClr>
            </a:outerShdw>
          </a:effectLst>
        </p:spPr>
      </p:pic>
      <p:sp>
        <p:nvSpPr>
          <p:cNvPr id="317" name="Google Shape;317;p51"/>
          <p:cNvSpPr txBox="1"/>
          <p:nvPr/>
        </p:nvSpPr>
        <p:spPr>
          <a:xfrm>
            <a:off x="1867750" y="1484638"/>
            <a:ext cx="52764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If enough </a:t>
            </a:r>
            <a:r>
              <a:rPr lang="en-GB" sz="2000">
                <a:solidFill>
                  <a:schemeClr val="dk1"/>
                </a:solidFill>
              </a:rPr>
              <a:t>parents agree to delay giving children their own smartphone,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peer pressure decreases.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en-GB" sz="2400">
                <a:solidFill>
                  <a:schemeClr val="dk1"/>
                </a:solidFill>
              </a:rPr>
              <a:t>Together we are strong.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318" name="Google Shape;318;p51"/>
          <p:cNvSpPr txBox="1"/>
          <p:nvPr/>
        </p:nvSpPr>
        <p:spPr>
          <a:xfrm>
            <a:off x="652575" y="201706"/>
            <a:ext cx="7668000" cy="8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400">
                <a:solidFill>
                  <a:schemeClr val="dk1"/>
                </a:solidFill>
              </a:rPr>
              <a:t>Being the only parent who says </a:t>
            </a:r>
            <a:br>
              <a:rPr b="1" lang="en-GB" sz="2400">
                <a:solidFill>
                  <a:schemeClr val="dk1"/>
                </a:solidFill>
              </a:rPr>
            </a:br>
            <a:r>
              <a:rPr b="1" lang="en-GB" sz="2400">
                <a:solidFill>
                  <a:schemeClr val="dk1"/>
                </a:solidFill>
              </a:rPr>
              <a:t>“no” feels nearly impossible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319" name="Google Shape;319;p51" title="SfKS Logo rund1 CMYK pos mitS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2"/>
          <p:cNvSpPr txBox="1"/>
          <p:nvPr/>
        </p:nvSpPr>
        <p:spPr>
          <a:xfrm>
            <a:off x="267675" y="2090710"/>
            <a:ext cx="86508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But why exactly are smartphones </a:t>
            </a:r>
            <a:br>
              <a:rPr b="1" lang="en-GB" sz="3000">
                <a:solidFill>
                  <a:schemeClr val="dk1"/>
                </a:solidFill>
              </a:rPr>
            </a:br>
            <a:r>
              <a:rPr b="1" lang="en-GB" sz="3000">
                <a:solidFill>
                  <a:schemeClr val="dk1"/>
                </a:solidFill>
              </a:rPr>
              <a:t>a problem for children/teenagers?</a:t>
            </a:r>
            <a:endParaRPr b="1" sz="3000">
              <a:solidFill>
                <a:schemeClr val="dk1"/>
              </a:solidFill>
            </a:endParaRPr>
          </a:p>
        </p:txBody>
      </p:sp>
      <p:pic>
        <p:nvPicPr>
          <p:cNvPr id="325" name="Google Shape;325;p52" title="SfKS Logo rund1 CMYK pos mitSZ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/>
          <p:nvPr/>
        </p:nvSpPr>
        <p:spPr>
          <a:xfrm>
            <a:off x="652250" y="3827625"/>
            <a:ext cx="7668000" cy="1008900"/>
          </a:xfrm>
          <a:prstGeom prst="roundRect">
            <a:avLst>
              <a:gd fmla="val 14655" name="adj"/>
            </a:avLst>
          </a:prstGeom>
          <a:solidFill>
            <a:srgbClr val="FF907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</a:rPr>
              <a:t>…and they can have serious side effects </a:t>
            </a:r>
            <a:br>
              <a:rPr b="1" lang="en-GB" sz="2400">
                <a:solidFill>
                  <a:schemeClr val="dk1"/>
                </a:solidFill>
              </a:rPr>
            </a:br>
            <a:r>
              <a:rPr b="1" lang="en-GB" sz="2400">
                <a:solidFill>
                  <a:schemeClr val="dk1"/>
                </a:solidFill>
              </a:rPr>
              <a:t>in children.</a:t>
            </a:r>
            <a:endParaRPr/>
          </a:p>
        </p:txBody>
      </p:sp>
      <p:sp>
        <p:nvSpPr>
          <p:cNvPr id="331" name="Google Shape;331;p53"/>
          <p:cNvSpPr/>
          <p:nvPr/>
        </p:nvSpPr>
        <p:spPr>
          <a:xfrm>
            <a:off x="4010025" y="1060724"/>
            <a:ext cx="4310700" cy="25821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32" name="Google Shape;332;p53"/>
          <p:cNvSpPr/>
          <p:nvPr/>
        </p:nvSpPr>
        <p:spPr>
          <a:xfrm>
            <a:off x="652250" y="1057275"/>
            <a:ext cx="3157800" cy="25821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333" name="Google Shape;33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932" y="1260556"/>
            <a:ext cx="1415801" cy="2063977"/>
          </a:xfrm>
          <a:prstGeom prst="rect">
            <a:avLst/>
          </a:prstGeom>
          <a:noFill/>
          <a:ln>
            <a:noFill/>
          </a:ln>
          <a:effectLst>
            <a:outerShdw blurRad="380963" rotWithShape="0" algn="bl" dir="2520000" dist="143268">
              <a:srgbClr val="000000">
                <a:alpha val="18820"/>
              </a:srgbClr>
            </a:outerShdw>
          </a:effectLst>
        </p:spPr>
      </p:pic>
      <p:pic>
        <p:nvPicPr>
          <p:cNvPr id="334" name="Google Shape;334;p53" title="test-Photoroo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57921">
            <a:off x="6848650" y="1391538"/>
            <a:ext cx="2438868" cy="212142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3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Smartphones are not just telephones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336" name="Google Shape;336;p53"/>
          <p:cNvSpPr txBox="1"/>
          <p:nvPr/>
        </p:nvSpPr>
        <p:spPr>
          <a:xfrm>
            <a:off x="1131050" y="1505675"/>
            <a:ext cx="27171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400">
                <a:solidFill>
                  <a:schemeClr val="dk1"/>
                </a:solidFill>
              </a:rPr>
              <a:t>Mobile phone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Making calls,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sending SMS,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playing Snake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37" name="Google Shape;337;p53"/>
          <p:cNvSpPr txBox="1"/>
          <p:nvPr/>
        </p:nvSpPr>
        <p:spPr>
          <a:xfrm>
            <a:off x="4314825" y="1505100"/>
            <a:ext cx="28767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</a:rPr>
              <a:t>Pocket computer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Unfiltered internet and countless apps are fighting for attention and screen time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338" name="Google Shape;338;p53" title="SfKS Logo rund1 CMYK pos mitSZ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4"/>
          <p:cNvSpPr/>
          <p:nvPr/>
        </p:nvSpPr>
        <p:spPr>
          <a:xfrm>
            <a:off x="652250" y="1057275"/>
            <a:ext cx="7668600" cy="2568000"/>
          </a:xfrm>
          <a:prstGeom prst="wedgeRoundRectCallout">
            <a:avLst>
              <a:gd fmla="val -37767" name="adj1"/>
              <a:gd fmla="val 64418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“Notifications, likes and scrolling cause </a:t>
            </a:r>
            <a:r>
              <a:rPr b="1" lang="en-GB" sz="1800">
                <a:solidFill>
                  <a:srgbClr val="00353F"/>
                </a:solidFill>
              </a:rPr>
              <a:t>dopamine surges in the brain.</a:t>
            </a:r>
            <a:r>
              <a:rPr lang="en-GB" sz="1800">
                <a:solidFill>
                  <a:srgbClr val="00353F"/>
                </a:solidFill>
              </a:rPr>
              <a:t> This </a:t>
            </a:r>
            <a:r>
              <a:rPr b="1" lang="en-GB" sz="1800">
                <a:solidFill>
                  <a:srgbClr val="00353F"/>
                </a:solidFill>
              </a:rPr>
              <a:t>overactivation</a:t>
            </a:r>
            <a:r>
              <a:rPr lang="en-GB" sz="1800">
                <a:solidFill>
                  <a:srgbClr val="00353F"/>
                </a:solidFill>
              </a:rPr>
              <a:t> in the reward center raises the </a:t>
            </a:r>
            <a:r>
              <a:rPr b="1" lang="en-GB" sz="1800">
                <a:solidFill>
                  <a:srgbClr val="00353F"/>
                </a:solidFill>
              </a:rPr>
              <a:t>threshold for experiencing pleasure </a:t>
            </a:r>
            <a:r>
              <a:rPr lang="en-GB" sz="1800">
                <a:solidFill>
                  <a:srgbClr val="00353F"/>
                </a:solidFill>
              </a:rPr>
              <a:t>in real life, and </a:t>
            </a:r>
            <a:r>
              <a:rPr b="1" lang="en-GB" sz="1800">
                <a:solidFill>
                  <a:srgbClr val="00353F"/>
                </a:solidFill>
              </a:rPr>
              <a:t>weakens the ability for self-regulation </a:t>
            </a:r>
            <a:r>
              <a:rPr lang="en-GB" sz="1800">
                <a:solidFill>
                  <a:srgbClr val="00353F"/>
                </a:solidFill>
              </a:rPr>
              <a:t>and delaying gratification.” </a:t>
            </a:r>
            <a:r>
              <a:rPr i="1" lang="en-GB" sz="1200">
                <a:solidFill>
                  <a:srgbClr val="00353F"/>
                </a:solidFill>
              </a:rPr>
              <a:t>(translation)</a:t>
            </a:r>
            <a:endParaRPr i="1" sz="1200">
              <a:solidFill>
                <a:srgbClr val="00353F"/>
              </a:solidFill>
            </a:endParaRPr>
          </a:p>
        </p:txBody>
      </p:sp>
      <p:pic>
        <p:nvPicPr>
          <p:cNvPr id="344" name="Google Shape;344;p54" title="Download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575" y="4020300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sp>
        <p:nvSpPr>
          <p:cNvPr id="345" name="Google Shape;345;p54"/>
          <p:cNvSpPr txBox="1"/>
          <p:nvPr/>
        </p:nvSpPr>
        <p:spPr>
          <a:xfrm>
            <a:off x="2028550" y="4083300"/>
            <a:ext cx="59985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lt1"/>
                </a:solidFill>
              </a:rPr>
              <a:t>Barbara Studer</a:t>
            </a:r>
            <a:br>
              <a:rPr b="1" lang="en-GB" sz="1600">
                <a:solidFill>
                  <a:schemeClr val="lt1"/>
                </a:solidFill>
              </a:rPr>
            </a:br>
            <a:r>
              <a:rPr lang="en-GB" sz="1600">
                <a:solidFill>
                  <a:schemeClr val="lt1"/>
                </a:solidFill>
              </a:rPr>
              <a:t>Neuroscientist</a:t>
            </a:r>
            <a:r>
              <a:rPr lang="en-GB" sz="1600">
                <a:solidFill>
                  <a:schemeClr val="lt1"/>
                </a:solidFill>
              </a:rPr>
              <a:t>, Co-founder of Hirncoach AG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www.hirncoach.ch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46" name="Google Shape;346;p54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Influence on brain development</a:t>
            </a:r>
            <a:endParaRPr b="1" sz="2600">
              <a:solidFill>
                <a:schemeClr val="dk1"/>
              </a:solidFill>
            </a:endParaRPr>
          </a:p>
        </p:txBody>
      </p:sp>
      <p:pic>
        <p:nvPicPr>
          <p:cNvPr id="347" name="Google Shape;347;p54" title="SfKS Logo rund1 CMYK pos mitS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4" title="brain-Photoroo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071171">
            <a:off x="7380477" y="150669"/>
            <a:ext cx="1764000" cy="17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5"/>
          <p:cNvSpPr/>
          <p:nvPr/>
        </p:nvSpPr>
        <p:spPr>
          <a:xfrm>
            <a:off x="652250" y="1057275"/>
            <a:ext cx="7668600" cy="2568000"/>
          </a:xfrm>
          <a:prstGeom prst="wedgeRoundRectCallout">
            <a:avLst>
              <a:gd fmla="val -37767" name="adj1"/>
              <a:gd fmla="val 64418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“Excessive use of smartphones and social media by children and adolescents has been shown to cause </a:t>
            </a:r>
            <a:r>
              <a:rPr b="1" lang="en-GB" sz="1800">
                <a:solidFill>
                  <a:srgbClr val="00353F"/>
                </a:solidFill>
              </a:rPr>
              <a:t>structural changes in the brain</a:t>
            </a:r>
            <a:r>
              <a:rPr lang="en-GB" sz="1800">
                <a:solidFill>
                  <a:srgbClr val="00353F"/>
                </a:solidFill>
              </a:rPr>
              <a:t>. Early developmental phases are particularly sensitive – not everything can be made up for easily later. Experiences during </a:t>
            </a:r>
            <a:br>
              <a:rPr lang="en-GB" sz="1800">
                <a:solidFill>
                  <a:srgbClr val="00353F"/>
                </a:solidFill>
              </a:rPr>
            </a:br>
            <a:r>
              <a:rPr lang="en-GB" sz="1800">
                <a:solidFill>
                  <a:srgbClr val="00353F"/>
                </a:solidFill>
              </a:rPr>
              <a:t>this time have a lasting impact and they </a:t>
            </a:r>
            <a:r>
              <a:rPr b="1" lang="en-GB" sz="1800">
                <a:solidFill>
                  <a:srgbClr val="00353F"/>
                </a:solidFill>
              </a:rPr>
              <a:t>can make a crucial difference in the long run</a:t>
            </a:r>
            <a:r>
              <a:rPr lang="en-GB" sz="1800">
                <a:solidFill>
                  <a:srgbClr val="00353F"/>
                </a:solidFill>
              </a:rPr>
              <a:t>.” </a:t>
            </a:r>
            <a:r>
              <a:rPr i="1" lang="en-GB" sz="1200">
                <a:solidFill>
                  <a:srgbClr val="00353F"/>
                </a:solidFill>
              </a:rPr>
              <a:t>(translation)</a:t>
            </a:r>
            <a:endParaRPr i="1" sz="1200">
              <a:solidFill>
                <a:srgbClr val="00353F"/>
              </a:solidFill>
            </a:endParaRPr>
          </a:p>
        </p:txBody>
      </p:sp>
      <p:pic>
        <p:nvPicPr>
          <p:cNvPr id="354" name="Google Shape;354;p55" title="Download.jf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575" y="4020300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sp>
        <p:nvSpPr>
          <p:cNvPr id="355" name="Google Shape;355;p55"/>
          <p:cNvSpPr txBox="1"/>
          <p:nvPr/>
        </p:nvSpPr>
        <p:spPr>
          <a:xfrm>
            <a:off x="2028550" y="4083300"/>
            <a:ext cx="59985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lt1"/>
                </a:solidFill>
              </a:rPr>
              <a:t>Barbara Studer</a:t>
            </a:r>
            <a:br>
              <a:rPr b="1" lang="en-GB" sz="1600">
                <a:solidFill>
                  <a:schemeClr val="lt1"/>
                </a:solidFill>
              </a:rPr>
            </a:br>
            <a:r>
              <a:rPr lang="en-GB" sz="1600">
                <a:solidFill>
                  <a:schemeClr val="lt1"/>
                </a:solidFill>
              </a:rPr>
              <a:t>Neuroscientist</a:t>
            </a:r>
            <a:r>
              <a:rPr lang="en-GB" sz="1600">
                <a:solidFill>
                  <a:schemeClr val="lt1"/>
                </a:solidFill>
              </a:rPr>
              <a:t>, Co-founder of Hirncoach AG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www.hirncoach.ch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56" name="Google Shape;356;p55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Influence on brain development</a:t>
            </a:r>
            <a:endParaRPr b="1" sz="2600">
              <a:solidFill>
                <a:schemeClr val="dk1"/>
              </a:solidFill>
            </a:endParaRPr>
          </a:p>
        </p:txBody>
      </p:sp>
      <p:pic>
        <p:nvPicPr>
          <p:cNvPr id="357" name="Google Shape;357;p55" title="SfKS Logo rund1 CMYK pos mitS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5" title="brain-Photoroo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071171">
            <a:off x="7221877" y="267894"/>
            <a:ext cx="1764000" cy="17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56" title="Childrens_Hospital_of_Philadelphia_Ran_Barzilay.jpg"/>
          <p:cNvPicPr preferRelativeResize="0"/>
          <p:nvPr/>
        </p:nvPicPr>
        <p:blipFill rotWithShape="1">
          <a:blip r:embed="rId3">
            <a:alphaModFix/>
          </a:blip>
          <a:srcRect b="16703" l="0" r="0" t="16697"/>
          <a:stretch/>
        </p:blipFill>
        <p:spPr>
          <a:xfrm>
            <a:off x="889564" y="4015400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sp>
        <p:nvSpPr>
          <p:cNvPr id="364" name="Google Shape;364;p56"/>
          <p:cNvSpPr/>
          <p:nvPr/>
        </p:nvSpPr>
        <p:spPr>
          <a:xfrm>
            <a:off x="652250" y="1057275"/>
            <a:ext cx="7668600" cy="2568000"/>
          </a:xfrm>
          <a:prstGeom prst="wedgeRoundRectCallout">
            <a:avLst>
              <a:gd fmla="val -37767" name="adj1"/>
              <a:gd fmla="val 64418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          For a </a:t>
            </a:r>
            <a:r>
              <a:rPr b="1" lang="en-GB" sz="1800">
                <a:solidFill>
                  <a:srgbClr val="00353F"/>
                </a:solidFill>
              </a:rPr>
              <a:t>12-year old child who owns </a:t>
            </a:r>
            <a:br>
              <a:rPr b="1" lang="en-GB" sz="1800">
                <a:solidFill>
                  <a:srgbClr val="00353F"/>
                </a:solidFill>
              </a:rPr>
            </a:br>
            <a:r>
              <a:rPr b="1" lang="en-GB" sz="1800">
                <a:solidFill>
                  <a:srgbClr val="00353F"/>
                </a:solidFill>
              </a:rPr>
              <a:t>his/her own smartphone</a:t>
            </a:r>
            <a:r>
              <a:rPr lang="en-GB" sz="1800">
                <a:solidFill>
                  <a:srgbClr val="00353F"/>
                </a:solidFill>
              </a:rPr>
              <a:t>, the risk of  …</a:t>
            </a:r>
            <a:endParaRPr sz="1800">
              <a:solidFill>
                <a:srgbClr val="00353F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…depression increases by ~30% </a:t>
            </a:r>
            <a:endParaRPr sz="1800">
              <a:solidFill>
                <a:srgbClr val="00353F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…obesity increases by ~40%</a:t>
            </a:r>
            <a:endParaRPr sz="1800">
              <a:solidFill>
                <a:srgbClr val="00353F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…insufficient sleep by ~60%</a:t>
            </a:r>
            <a:endParaRPr sz="1800">
              <a:solidFill>
                <a:srgbClr val="00353F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as compared to </a:t>
            </a:r>
            <a:r>
              <a:rPr b="1" lang="en-GB" sz="1800">
                <a:solidFill>
                  <a:srgbClr val="00353F"/>
                </a:solidFill>
              </a:rPr>
              <a:t>a child of the same age without a smartphone.*</a:t>
            </a:r>
            <a:endParaRPr b="1" sz="1800">
              <a:solidFill>
                <a:srgbClr val="00353F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* Comparative study among 10,500 children, published end of 2025</a:t>
            </a:r>
            <a:endParaRPr b="1" sz="1800">
              <a:solidFill>
                <a:srgbClr val="00353F"/>
              </a:solidFill>
            </a:endParaRPr>
          </a:p>
        </p:txBody>
      </p:sp>
      <p:sp>
        <p:nvSpPr>
          <p:cNvPr id="365" name="Google Shape;365;p56"/>
          <p:cNvSpPr txBox="1"/>
          <p:nvPr/>
        </p:nvSpPr>
        <p:spPr>
          <a:xfrm>
            <a:off x="2028550" y="4015400"/>
            <a:ext cx="59985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lt1"/>
                </a:solidFill>
              </a:rPr>
              <a:t>Ran Barzilay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MD, PhD, Psychiatrist Youth Suicide 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Children's Hospital of Philadelphia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66" name="Google Shape;366;p56"/>
          <p:cNvSpPr txBox="1"/>
          <p:nvPr/>
        </p:nvSpPr>
        <p:spPr>
          <a:xfrm>
            <a:off x="357900" y="318875"/>
            <a:ext cx="84282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400">
                <a:solidFill>
                  <a:schemeClr val="dk1"/>
                </a:solidFill>
              </a:rPr>
              <a:t>Smartphones influence mental health, weight and sleep 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367" name="Google Shape;367;p56" title="10352134-Photoroom.png"/>
          <p:cNvPicPr preferRelativeResize="0"/>
          <p:nvPr/>
        </p:nvPicPr>
        <p:blipFill rotWithShape="1">
          <a:blip r:embed="rId5">
            <a:alphaModFix/>
          </a:blip>
          <a:srcRect b="15535" l="6031" r="5403" t="18780"/>
          <a:stretch/>
        </p:blipFill>
        <p:spPr>
          <a:xfrm rot="901380">
            <a:off x="7069791" y="1046877"/>
            <a:ext cx="1696068" cy="132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56" title="SfKS Logo rund1 CMYK pos mitSZ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57" title="gloria mark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575" y="4015399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sp>
        <p:nvSpPr>
          <p:cNvPr id="374" name="Google Shape;374;p57"/>
          <p:cNvSpPr/>
          <p:nvPr/>
        </p:nvSpPr>
        <p:spPr>
          <a:xfrm>
            <a:off x="652250" y="1057275"/>
            <a:ext cx="7668600" cy="2568000"/>
          </a:xfrm>
          <a:prstGeom prst="wedgeRoundRectCallout">
            <a:avLst>
              <a:gd fmla="val -37767" name="adj1"/>
              <a:gd fmla="val 64418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After a </a:t>
            </a:r>
            <a:r>
              <a:rPr b="1" lang="en-GB" sz="1800">
                <a:solidFill>
                  <a:srgbClr val="00353F"/>
                </a:solidFill>
              </a:rPr>
              <a:t>single distraction </a:t>
            </a:r>
            <a:r>
              <a:rPr lang="en-GB" sz="1800">
                <a:solidFill>
                  <a:srgbClr val="00353F"/>
                </a:solidFill>
              </a:rPr>
              <a:t>from a smartphone, it can take up to </a:t>
            </a:r>
            <a:endParaRPr sz="1800">
              <a:solidFill>
                <a:srgbClr val="00353F"/>
              </a:solidFill>
            </a:endParaRPr>
          </a:p>
          <a:p>
            <a:pPr indent="0" lvl="0" marL="45720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353F"/>
                </a:solidFill>
              </a:rPr>
              <a:t>23 minutes</a:t>
            </a:r>
            <a:r>
              <a:rPr lang="en-GB" sz="1800">
                <a:solidFill>
                  <a:srgbClr val="00353F"/>
                </a:solidFill>
              </a:rPr>
              <a:t> to regain concentration. </a:t>
            </a:r>
            <a:r>
              <a:rPr b="1" lang="en-GB" sz="1800">
                <a:solidFill>
                  <a:srgbClr val="00353F"/>
                </a:solidFill>
              </a:rPr>
              <a:t>Multiple distractions add up</a:t>
            </a:r>
            <a:r>
              <a:rPr lang="en-GB" sz="1800">
                <a:solidFill>
                  <a:srgbClr val="00353F"/>
                </a:solidFill>
              </a:rPr>
              <a:t>: most pupils and students never achieve deep concentration.</a:t>
            </a:r>
            <a:endParaRPr sz="1800">
              <a:solidFill>
                <a:srgbClr val="00353F"/>
              </a:solidFill>
            </a:endParaRPr>
          </a:p>
        </p:txBody>
      </p:sp>
      <p:sp>
        <p:nvSpPr>
          <p:cNvPr id="375" name="Google Shape;375;p57"/>
          <p:cNvSpPr txBox="1"/>
          <p:nvPr/>
        </p:nvSpPr>
        <p:spPr>
          <a:xfrm>
            <a:off x="2028550" y="4078400"/>
            <a:ext cx="59985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lt1"/>
                </a:solidFill>
              </a:rPr>
              <a:t>Gloria Mark</a:t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Department of Informatics 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University of California</a:t>
            </a:r>
            <a:endParaRPr b="1" sz="1600">
              <a:solidFill>
                <a:schemeClr val="lt1"/>
              </a:solidFill>
            </a:endParaRPr>
          </a:p>
        </p:txBody>
      </p:sp>
      <p:sp>
        <p:nvSpPr>
          <p:cNvPr id="376" name="Google Shape;376;p57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Distractions from a smartphone waste learning time</a:t>
            </a:r>
            <a:endParaRPr b="1" sz="2600">
              <a:solidFill>
                <a:schemeClr val="dk1"/>
              </a:solidFill>
            </a:endParaRPr>
          </a:p>
        </p:txBody>
      </p:sp>
      <p:pic>
        <p:nvPicPr>
          <p:cNvPr id="377" name="Google Shape;377;p57" title="SfKS Logo rund1 CMYK pos mitS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57" title="pen and paper-Photoroom.png"/>
          <p:cNvPicPr preferRelativeResize="0"/>
          <p:nvPr/>
        </p:nvPicPr>
        <p:blipFill rotWithShape="1">
          <a:blip r:embed="rId5">
            <a:alphaModFix/>
          </a:blip>
          <a:srcRect b="0" l="15001" r="15001" t="0"/>
          <a:stretch/>
        </p:blipFill>
        <p:spPr>
          <a:xfrm rot="2307123">
            <a:off x="7136874" y="528109"/>
            <a:ext cx="1664752" cy="1664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58" title="David-Murdoch-Jumper-BW.jpg"/>
          <p:cNvPicPr preferRelativeResize="0"/>
          <p:nvPr/>
        </p:nvPicPr>
        <p:blipFill rotWithShape="1">
          <a:blip r:embed="rId3">
            <a:alphaModFix/>
          </a:blip>
          <a:srcRect b="0" l="16648" r="16654" t="0"/>
          <a:stretch/>
        </p:blipFill>
        <p:spPr>
          <a:xfrm flipH="1">
            <a:off x="889575" y="4015400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sp>
        <p:nvSpPr>
          <p:cNvPr id="384" name="Google Shape;384;p58"/>
          <p:cNvSpPr/>
          <p:nvPr/>
        </p:nvSpPr>
        <p:spPr>
          <a:xfrm>
            <a:off x="1565850" y="1247775"/>
            <a:ext cx="5805600" cy="2377500"/>
          </a:xfrm>
          <a:prstGeom prst="wedgeRoundRectCallout">
            <a:avLst>
              <a:gd fmla="val -37767" name="adj1"/>
              <a:gd fmla="val 64418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“After only a few seconds on TikTok and Snapchat, the algorithm serves up pornography. Children don't usually search for it; </a:t>
            </a:r>
            <a:r>
              <a:rPr b="1" lang="en-GB" sz="1800">
                <a:solidFill>
                  <a:schemeClr val="dk1"/>
                </a:solidFill>
              </a:rPr>
              <a:t>the platforms push it</a:t>
            </a:r>
            <a:r>
              <a:rPr lang="en-GB" sz="1800">
                <a:solidFill>
                  <a:schemeClr val="dk1"/>
                </a:solidFill>
              </a:rPr>
              <a:t>. 83% of all young people are confronted with disturbing and inappropriate content every month</a:t>
            </a:r>
            <a:r>
              <a:rPr lang="en-GB" sz="1800">
                <a:solidFill>
                  <a:schemeClr val="dk1"/>
                </a:solidFill>
              </a:rPr>
              <a:t>.” </a:t>
            </a:r>
            <a:r>
              <a:rPr i="1" lang="en-GB" sz="1200">
                <a:solidFill>
                  <a:srgbClr val="00353F"/>
                </a:solidFill>
              </a:rPr>
              <a:t>(translation)</a:t>
            </a:r>
            <a:endParaRPr i="1" sz="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</a:rPr>
              <a:t>The inserts are screenshots from children’s accounts (13 years) or freely accessible content. </a:t>
            </a:r>
            <a:br>
              <a:rPr lang="en-GB" sz="1000">
                <a:solidFill>
                  <a:schemeClr val="dk1"/>
                </a:solidFill>
              </a:rPr>
            </a:br>
            <a:r>
              <a:rPr lang="en-GB" sz="1000">
                <a:solidFill>
                  <a:schemeClr val="dk1"/>
                </a:solidFill>
              </a:rPr>
              <a:t>Statistics from JIM, 2025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85" name="Google Shape;385;p58"/>
          <p:cNvSpPr txBox="1"/>
          <p:nvPr/>
        </p:nvSpPr>
        <p:spPr>
          <a:xfrm>
            <a:off x="2028550" y="4078400"/>
            <a:ext cx="59985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lt1"/>
                </a:solidFill>
              </a:rPr>
              <a:t>David Murdoch</a:t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Digital media educator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Founder of PixelKäse</a:t>
            </a:r>
            <a:endParaRPr b="1" sz="1600">
              <a:solidFill>
                <a:schemeClr val="lt1"/>
              </a:solidFill>
            </a:endParaRPr>
          </a:p>
        </p:txBody>
      </p:sp>
      <p:sp>
        <p:nvSpPr>
          <p:cNvPr id="386" name="Google Shape;386;p58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Test account as a 13-year old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387" name="Google Shape;387;p58" title="Snapchat-Sportlight-12-Double-Handjob-Bewegung.PNG"/>
          <p:cNvPicPr preferRelativeResize="0"/>
          <p:nvPr/>
        </p:nvPicPr>
        <p:blipFill rotWithShape="1">
          <a:blip r:embed="rId4">
            <a:alphaModFix/>
          </a:blip>
          <a:srcRect b="0" l="0" r="0" t="22637"/>
          <a:stretch/>
        </p:blipFill>
        <p:spPr>
          <a:xfrm>
            <a:off x="421960" y="1845432"/>
            <a:ext cx="1143900" cy="1917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388" name="Google Shape;388;p58"/>
          <p:cNvGrpSpPr/>
          <p:nvPr/>
        </p:nvGrpSpPr>
        <p:grpSpPr>
          <a:xfrm>
            <a:off x="7176175" y="242263"/>
            <a:ext cx="1137600" cy="1353391"/>
            <a:chOff x="7798400" y="184513"/>
            <a:chExt cx="1137600" cy="1353391"/>
          </a:xfrm>
        </p:grpSpPr>
        <p:pic>
          <p:nvPicPr>
            <p:cNvPr id="389" name="Google Shape;389;p58" title="YT-No-Login-Suche-It-kill-3.png"/>
            <p:cNvPicPr preferRelativeResize="0"/>
            <p:nvPr/>
          </p:nvPicPr>
          <p:blipFill rotWithShape="1">
            <a:blip r:embed="rId5">
              <a:alphaModFix/>
            </a:blip>
            <a:srcRect b="39573" l="30625" r="37350" t="6329"/>
            <a:stretch/>
          </p:blipFill>
          <p:spPr>
            <a:xfrm>
              <a:off x="7798400" y="397303"/>
              <a:ext cx="1137600" cy="1140600"/>
            </a:xfrm>
            <a:prstGeom prst="roundRect">
              <a:avLst>
                <a:gd fmla="val 16667" name="adj"/>
              </a:avLst>
            </a:prstGeom>
            <a:solidFill>
              <a:srgbClr val="E8FBD2"/>
            </a:solidFill>
            <a:ln>
              <a:noFill/>
            </a:ln>
          </p:spPr>
        </p:pic>
        <p:sp>
          <p:nvSpPr>
            <p:cNvPr id="390" name="Google Shape;390;p58"/>
            <p:cNvSpPr txBox="1"/>
            <p:nvPr/>
          </p:nvSpPr>
          <p:spPr>
            <a:xfrm>
              <a:off x="8024438" y="184513"/>
              <a:ext cx="685500" cy="16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025" lIns="15025" spcFirstLastPara="1" rIns="15025" wrap="square" tIns="15025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chemeClr val="lt1"/>
                  </a:solidFill>
                </a:rPr>
                <a:t>YouTube</a:t>
              </a:r>
              <a:endParaRPr sz="688">
                <a:solidFill>
                  <a:schemeClr val="dk1"/>
                </a:solidFill>
              </a:endParaRPr>
            </a:p>
          </p:txBody>
        </p:sp>
      </p:grpSp>
      <p:grpSp>
        <p:nvGrpSpPr>
          <p:cNvPr id="391" name="Google Shape;391;p58"/>
          <p:cNvGrpSpPr/>
          <p:nvPr/>
        </p:nvGrpSpPr>
        <p:grpSpPr>
          <a:xfrm>
            <a:off x="770282" y="201652"/>
            <a:ext cx="952860" cy="1735799"/>
            <a:chOff x="427650" y="343771"/>
            <a:chExt cx="1065600" cy="1941175"/>
          </a:xfrm>
        </p:grpSpPr>
        <p:pic>
          <p:nvPicPr>
            <p:cNvPr id="392" name="Google Shape;392;p58" title="TikTok-Explore-2.png"/>
            <p:cNvPicPr preferRelativeResize="0"/>
            <p:nvPr/>
          </p:nvPicPr>
          <p:blipFill rotWithShape="1">
            <a:blip r:embed="rId6">
              <a:alphaModFix/>
            </a:blip>
            <a:srcRect b="38942" l="28518" r="3759" t="7220"/>
            <a:stretch/>
          </p:blipFill>
          <p:spPr>
            <a:xfrm>
              <a:off x="427650" y="554846"/>
              <a:ext cx="1065600" cy="17301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</p:pic>
        <p:sp>
          <p:nvSpPr>
            <p:cNvPr id="393" name="Google Shape;393;p58"/>
            <p:cNvSpPr txBox="1"/>
            <p:nvPr/>
          </p:nvSpPr>
          <p:spPr>
            <a:xfrm>
              <a:off x="627450" y="343771"/>
              <a:ext cx="6660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025" lIns="17025" spcFirstLastPara="1" rIns="17025" wrap="square" tIns="17025">
              <a:spAutoFit/>
            </a:bodyPr>
            <a:lstStyle/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94">
                  <a:solidFill>
                    <a:schemeClr val="lt1"/>
                  </a:solidFill>
                </a:rPr>
                <a:t>TikTok</a:t>
              </a:r>
              <a:endParaRPr sz="994">
                <a:solidFill>
                  <a:schemeClr val="lt1"/>
                </a:solidFill>
              </a:endParaRPr>
            </a:p>
          </p:txBody>
        </p:sp>
      </p:grpSp>
      <p:sp>
        <p:nvSpPr>
          <p:cNvPr id="394" name="Google Shape;394;p58"/>
          <p:cNvSpPr txBox="1"/>
          <p:nvPr/>
        </p:nvSpPr>
        <p:spPr>
          <a:xfrm>
            <a:off x="660912" y="3759417"/>
            <a:ext cx="6660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</a:rPr>
              <a:t>Snapchat</a:t>
            </a:r>
            <a:endParaRPr sz="900">
              <a:solidFill>
                <a:schemeClr val="lt1"/>
              </a:solidFill>
            </a:endParaRPr>
          </a:p>
        </p:txBody>
      </p:sp>
      <p:grpSp>
        <p:nvGrpSpPr>
          <p:cNvPr id="395" name="Google Shape;395;p58"/>
          <p:cNvGrpSpPr/>
          <p:nvPr/>
        </p:nvGrpSpPr>
        <p:grpSpPr>
          <a:xfrm>
            <a:off x="7316161" y="1756175"/>
            <a:ext cx="1609000" cy="2581168"/>
            <a:chOff x="7177111" y="1636250"/>
            <a:chExt cx="1609000" cy="2581168"/>
          </a:xfrm>
        </p:grpSpPr>
        <p:grpSp>
          <p:nvGrpSpPr>
            <p:cNvPr id="396" name="Google Shape;396;p58"/>
            <p:cNvGrpSpPr/>
            <p:nvPr/>
          </p:nvGrpSpPr>
          <p:grpSpPr>
            <a:xfrm>
              <a:off x="7177111" y="1636250"/>
              <a:ext cx="1609000" cy="2357914"/>
              <a:chOff x="7177111" y="1636250"/>
              <a:chExt cx="1609000" cy="2357914"/>
            </a:xfrm>
          </p:grpSpPr>
          <p:pic>
            <p:nvPicPr>
              <p:cNvPr id="397" name="Google Shape;397;p58" title="Insta-Terrifier3-2.png"/>
              <p:cNvPicPr preferRelativeResize="0"/>
              <p:nvPr/>
            </p:nvPicPr>
            <p:blipFill rotWithShape="1">
              <a:blip r:embed="rId7">
                <a:alphaModFix/>
              </a:blip>
              <a:srcRect b="2280" l="46320" r="36055" t="1935"/>
              <a:stretch/>
            </p:blipFill>
            <p:spPr>
              <a:xfrm>
                <a:off x="7519531" y="1638662"/>
                <a:ext cx="685430" cy="2355501"/>
              </a:xfrm>
              <a:prstGeom prst="rect">
                <a:avLst/>
              </a:prstGeom>
              <a:solidFill>
                <a:srgbClr val="E8FBD2"/>
              </a:solidFill>
              <a:ln>
                <a:noFill/>
              </a:ln>
            </p:spPr>
          </p:pic>
          <p:pic>
            <p:nvPicPr>
              <p:cNvPr id="398" name="Google Shape;398;p58" title="Insta-Terrifier3-2.png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89458" t="0"/>
              <a:stretch/>
            </p:blipFill>
            <p:spPr>
              <a:xfrm>
                <a:off x="7177111" y="1636250"/>
                <a:ext cx="392700" cy="2355600"/>
              </a:xfrm>
              <a:prstGeom prst="roundRect">
                <a:avLst>
                  <a:gd fmla="val 16667" name="adj"/>
                </a:avLst>
              </a:prstGeom>
              <a:noFill/>
              <a:ln>
                <a:noFill/>
              </a:ln>
            </p:spPr>
          </p:pic>
          <p:pic>
            <p:nvPicPr>
              <p:cNvPr id="399" name="Google Shape;399;p58" title="Insta-Terrifier3-2.png"/>
              <p:cNvPicPr preferRelativeResize="0"/>
              <p:nvPr/>
            </p:nvPicPr>
            <p:blipFill rotWithShape="1">
              <a:blip r:embed="rId7">
                <a:alphaModFix/>
              </a:blip>
              <a:srcRect b="3827" l="81567" r="0" t="971"/>
              <a:stretch/>
            </p:blipFill>
            <p:spPr>
              <a:xfrm>
                <a:off x="8064911" y="1636252"/>
                <a:ext cx="721200" cy="2355600"/>
              </a:xfrm>
              <a:prstGeom prst="roundRect">
                <a:avLst>
                  <a:gd fmla="val 16667" name="adj"/>
                </a:avLst>
              </a:prstGeom>
              <a:noFill/>
              <a:ln>
                <a:noFill/>
              </a:ln>
            </p:spPr>
          </p:pic>
        </p:grpSp>
        <p:sp>
          <p:nvSpPr>
            <p:cNvPr id="400" name="Google Shape;400;p58"/>
            <p:cNvSpPr txBox="1"/>
            <p:nvPr/>
          </p:nvSpPr>
          <p:spPr>
            <a:xfrm>
              <a:off x="7616791" y="4036818"/>
              <a:ext cx="729600" cy="18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875" lIns="20875" spcFirstLastPara="1" rIns="20875" wrap="square" tIns="20875">
              <a:spAutoFit/>
            </a:bodyPr>
            <a:lstStyle/>
            <a:p>
              <a:pPr indent="0" lvl="0" marL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chemeClr val="lt1"/>
                  </a:solidFill>
                </a:rPr>
                <a:t>Instagram</a:t>
              </a:r>
              <a:endParaRPr sz="900">
                <a:solidFill>
                  <a:schemeClr val="dk1"/>
                </a:solidFill>
              </a:endParaRPr>
            </a:p>
          </p:txBody>
        </p:sp>
      </p:grpSp>
      <p:pic>
        <p:nvPicPr>
          <p:cNvPr id="401" name="Google Shape;401;p58" title="SfKS Logo rund1 CMYK pos mitSZ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59A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9"/>
          <p:cNvSpPr/>
          <p:nvPr/>
        </p:nvSpPr>
        <p:spPr>
          <a:xfrm>
            <a:off x="652250" y="3827625"/>
            <a:ext cx="7668000" cy="1008900"/>
          </a:xfrm>
          <a:prstGeom prst="roundRect">
            <a:avLst>
              <a:gd fmla="val 14655" name="adj"/>
            </a:avLst>
          </a:prstGeom>
          <a:solidFill>
            <a:srgbClr val="68E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000">
                <a:solidFill>
                  <a:schemeClr val="dk1"/>
                </a:solidFill>
              </a:rPr>
              <a:t>And yet</a:t>
            </a:r>
            <a:r>
              <a:rPr lang="en-GB" sz="2000">
                <a:solidFill>
                  <a:schemeClr val="dk1"/>
                </a:solidFill>
              </a:rPr>
              <a:t>: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2200">
                <a:solidFill>
                  <a:schemeClr val="dk1"/>
                </a:solidFill>
              </a:rPr>
              <a:t>A collective approach can simplify many things!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407" name="Google Shape;407;p59"/>
          <p:cNvSpPr/>
          <p:nvPr/>
        </p:nvSpPr>
        <p:spPr>
          <a:xfrm>
            <a:off x="652575" y="1057275"/>
            <a:ext cx="7668000" cy="25857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59"/>
          <p:cNvSpPr txBox="1"/>
          <p:nvPr/>
        </p:nvSpPr>
        <p:spPr>
          <a:xfrm>
            <a:off x="1085850" y="1484650"/>
            <a:ext cx="68580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The challenges are multifaceted.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Unfortunately, there are no simple or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universally applicable solutions.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Every family is different, and every child is unique.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409" name="Google Shape;409;p59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Digital devices are a complex topic</a:t>
            </a:r>
            <a:endParaRPr b="1" sz="2600">
              <a:solidFill>
                <a:schemeClr val="dk1"/>
              </a:solidFill>
            </a:endParaRPr>
          </a:p>
        </p:txBody>
      </p:sp>
      <p:pic>
        <p:nvPicPr>
          <p:cNvPr id="410" name="Google Shape;410;p59" title="SfKS Logo rund1 CMYK pos mitSZ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59A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0"/>
          <p:cNvSpPr/>
          <p:nvPr/>
        </p:nvSpPr>
        <p:spPr>
          <a:xfrm>
            <a:off x="652575" y="1057275"/>
            <a:ext cx="7668000" cy="3779400"/>
          </a:xfrm>
          <a:prstGeom prst="roundRect">
            <a:avLst>
              <a:gd fmla="val 4407" name="adj"/>
            </a:avLst>
          </a:prstGeom>
          <a:solidFill>
            <a:srgbClr val="68E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60"/>
          <p:cNvSpPr txBox="1"/>
          <p:nvPr/>
        </p:nvSpPr>
        <p:spPr>
          <a:xfrm>
            <a:off x="938175" y="1141750"/>
            <a:ext cx="7362900" cy="24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8350" lvl="0" marL="2304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GB" sz="1700">
                <a:solidFill>
                  <a:schemeClr val="dk1"/>
                </a:solidFill>
              </a:rPr>
              <a:t>Agreeing with like-minded </a:t>
            </a:r>
            <a:r>
              <a:rPr lang="en-GB" sz="1700">
                <a:solidFill>
                  <a:schemeClr val="dk1"/>
                </a:solidFill>
              </a:rPr>
              <a:t>parents</a:t>
            </a:r>
            <a:r>
              <a:rPr lang="en-GB" sz="1700">
                <a:solidFill>
                  <a:schemeClr val="dk1"/>
                </a:solidFill>
              </a:rPr>
              <a:t> to delay introduction of smartphones</a:t>
            </a:r>
            <a:endParaRPr sz="1700">
              <a:solidFill>
                <a:schemeClr val="dk1"/>
              </a:solidFill>
            </a:endParaRPr>
          </a:p>
          <a:p>
            <a:pPr indent="-338350" lvl="0" marL="230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GB" sz="1700">
                <a:solidFill>
                  <a:schemeClr val="dk1"/>
                </a:solidFill>
              </a:rPr>
              <a:t>“Old-fashioned” mobile telephones without internet until 14 years</a:t>
            </a:r>
            <a:endParaRPr sz="1700">
              <a:solidFill>
                <a:schemeClr val="dk1"/>
              </a:solidFill>
            </a:endParaRPr>
          </a:p>
          <a:p>
            <a:pPr indent="-338350" lvl="0" marL="230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GB" sz="1700">
                <a:solidFill>
                  <a:schemeClr val="dk1"/>
                </a:solidFill>
              </a:rPr>
              <a:t>A child’s own smartphone at earliest 14 years</a:t>
            </a:r>
            <a:endParaRPr sz="1700">
              <a:solidFill>
                <a:schemeClr val="dk1"/>
              </a:solidFill>
            </a:endParaRPr>
          </a:p>
          <a:p>
            <a:pPr indent="-338350" lvl="0" marL="230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GB" sz="1700">
                <a:solidFill>
                  <a:schemeClr val="dk1"/>
                </a:solidFill>
              </a:rPr>
              <a:t>A child’s own social media accounts at earliest 16 years</a:t>
            </a:r>
            <a:endParaRPr sz="1700">
              <a:solidFill>
                <a:schemeClr val="dk1"/>
              </a:solidFill>
            </a:endParaRPr>
          </a:p>
          <a:p>
            <a:pPr indent="-338350" lvl="0" marL="230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GB" sz="1700">
                <a:solidFill>
                  <a:schemeClr val="dk1"/>
                </a:solidFill>
              </a:rPr>
              <a:t>Access to the internet and to chats via a shared family computer</a:t>
            </a:r>
            <a:endParaRPr sz="1700">
              <a:solidFill>
                <a:schemeClr val="dk1"/>
              </a:solidFill>
            </a:endParaRPr>
          </a:p>
          <a:p>
            <a:pPr indent="-338350" lvl="0" marL="230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GB" sz="1700">
                <a:solidFill>
                  <a:schemeClr val="dk1"/>
                </a:solidFill>
              </a:rPr>
              <a:t>A loan phone for the family</a:t>
            </a:r>
            <a:endParaRPr sz="1700">
              <a:solidFill>
                <a:schemeClr val="dk1"/>
              </a:solidFill>
            </a:endParaRPr>
          </a:p>
          <a:p>
            <a:pPr indent="-338350" lvl="0" marL="2304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GB" sz="1700">
                <a:solidFill>
                  <a:schemeClr val="dk1"/>
                </a:solidFill>
              </a:rPr>
              <a:t>etc.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417" name="Google Shape;417;p60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Possible solutions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418" name="Google Shape;418;p60"/>
          <p:cNvSpPr txBox="1"/>
          <p:nvPr/>
        </p:nvSpPr>
        <p:spPr>
          <a:xfrm>
            <a:off x="2747263" y="3573253"/>
            <a:ext cx="10800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50" lIns="14650" spcFirstLastPara="1" rIns="14650" wrap="square" tIns="146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55">
                <a:solidFill>
                  <a:srgbClr val="00353F"/>
                </a:solidFill>
              </a:rPr>
              <a:t>Social Media</a:t>
            </a:r>
            <a:endParaRPr b="1" sz="1155">
              <a:solidFill>
                <a:srgbClr val="00353F"/>
              </a:solidFill>
            </a:endParaRPr>
          </a:p>
        </p:txBody>
      </p:sp>
      <p:pic>
        <p:nvPicPr>
          <p:cNvPr id="419" name="Google Shape;419;p60" title="smartphone-freie-kindheit-schweiz-loesung-ab-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923" y="3950079"/>
            <a:ext cx="586375" cy="58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5000" y="4222298"/>
            <a:ext cx="439118" cy="439117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60"/>
          <p:cNvSpPr txBox="1"/>
          <p:nvPr/>
        </p:nvSpPr>
        <p:spPr>
          <a:xfrm>
            <a:off x="4233468" y="3573253"/>
            <a:ext cx="1661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50" lIns="14650" spcFirstLastPara="1" rIns="14650" wrap="square" tIns="146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55">
                <a:solidFill>
                  <a:srgbClr val="00353F"/>
                </a:solidFill>
              </a:rPr>
              <a:t>Simple mobile phone</a:t>
            </a:r>
            <a:endParaRPr b="1" sz="1155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55">
              <a:solidFill>
                <a:srgbClr val="00353F"/>
              </a:solidFill>
            </a:endParaRPr>
          </a:p>
        </p:txBody>
      </p:sp>
      <p:pic>
        <p:nvPicPr>
          <p:cNvPr id="422" name="Google Shape;422;p60" title="nokia-105-charcoal-front-int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87551" y="3865537"/>
            <a:ext cx="753625" cy="75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34168" y="4222298"/>
            <a:ext cx="494081" cy="38980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60"/>
          <p:cNvSpPr txBox="1"/>
          <p:nvPr/>
        </p:nvSpPr>
        <p:spPr>
          <a:xfrm>
            <a:off x="6180280" y="3573253"/>
            <a:ext cx="16617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50" lIns="14650" spcFirstLastPara="1" rIns="14650" wrap="square" tIns="146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55">
                <a:solidFill>
                  <a:srgbClr val="00353F"/>
                </a:solidFill>
              </a:rPr>
              <a:t>Family computer</a:t>
            </a:r>
            <a:endParaRPr b="1" sz="1155">
              <a:solidFill>
                <a:srgbClr val="00353F"/>
              </a:solidFill>
            </a:endParaRPr>
          </a:p>
        </p:txBody>
      </p:sp>
      <p:pic>
        <p:nvPicPr>
          <p:cNvPr id="425" name="Google Shape;425;p60" title="test-Photoroo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657912">
            <a:off x="1046896" y="3740868"/>
            <a:ext cx="1214564" cy="1056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60" title="SfKS Logo rund1 CMYK pos mitSZ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4193" y="4222298"/>
            <a:ext cx="439118" cy="43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60" title="pc-Photoroom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634313" y="3866738"/>
            <a:ext cx="753625" cy="751232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60"/>
          <p:cNvSpPr txBox="1"/>
          <p:nvPr/>
        </p:nvSpPr>
        <p:spPr>
          <a:xfrm>
            <a:off x="1146940" y="3573240"/>
            <a:ext cx="10800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650" lIns="14650" spcFirstLastPara="1" rIns="14650" wrap="square" tIns="146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55">
                <a:solidFill>
                  <a:srgbClr val="00353F"/>
                </a:solidFill>
              </a:rPr>
              <a:t>Smartphone</a:t>
            </a:r>
            <a:endParaRPr b="1" sz="1155">
              <a:solidFill>
                <a:srgbClr val="000000"/>
              </a:solidFill>
            </a:endParaRPr>
          </a:p>
        </p:txBody>
      </p:sp>
      <p:pic>
        <p:nvPicPr>
          <p:cNvPr id="430" name="Google Shape;430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41268" y="4222298"/>
            <a:ext cx="494081" cy="389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59A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1"/>
          <p:cNvSpPr/>
          <p:nvPr/>
        </p:nvSpPr>
        <p:spPr>
          <a:xfrm>
            <a:off x="652250" y="3827625"/>
            <a:ext cx="7668000" cy="1008900"/>
          </a:xfrm>
          <a:prstGeom prst="roundRect">
            <a:avLst>
              <a:gd fmla="val 14655" name="adj"/>
            </a:avLst>
          </a:prstGeom>
          <a:solidFill>
            <a:srgbClr val="68E1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2200">
                <a:solidFill>
                  <a:schemeClr val="dk1"/>
                </a:solidFill>
              </a:rPr>
              <a:t>A step in favour of childhood, 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2200">
                <a:solidFill>
                  <a:schemeClr val="dk1"/>
                </a:solidFill>
              </a:rPr>
              <a:t>not against technology.</a:t>
            </a:r>
            <a:endParaRPr b="1" sz="2200">
              <a:solidFill>
                <a:schemeClr val="dk1"/>
              </a:solidFill>
            </a:endParaRPr>
          </a:p>
        </p:txBody>
      </p:sp>
      <p:sp>
        <p:nvSpPr>
          <p:cNvPr id="436" name="Google Shape;436;p61"/>
          <p:cNvSpPr/>
          <p:nvPr/>
        </p:nvSpPr>
        <p:spPr>
          <a:xfrm>
            <a:off x="652250" y="999700"/>
            <a:ext cx="7668000" cy="2585700"/>
          </a:xfrm>
          <a:prstGeom prst="roundRect">
            <a:avLst>
              <a:gd fmla="val 60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61"/>
          <p:cNvSpPr txBox="1"/>
          <p:nvPr/>
        </p:nvSpPr>
        <p:spPr>
          <a:xfrm>
            <a:off x="1085850" y="1484650"/>
            <a:ext cx="68580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</a:rPr>
              <a:t>This reduces peer pressure and gives our children the chance to experience a childhood without distractions – free from age-inappropriate content and algorithms.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</a:rPr>
              <a:t>Technology offers enormous advantages.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</a:rPr>
              <a:t>Young people should be able to use these opportunities </a:t>
            </a:r>
            <a:br>
              <a:rPr lang="en-GB" sz="1800">
                <a:solidFill>
                  <a:schemeClr val="dk1"/>
                </a:solidFill>
              </a:rPr>
            </a:br>
            <a:r>
              <a:rPr lang="en-GB" sz="1800">
                <a:solidFill>
                  <a:schemeClr val="dk1"/>
                </a:solidFill>
              </a:rPr>
              <a:t>– when they are ready and when it is safe.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38" name="Google Shape;438;p61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So let’s all say “later</a:t>
            </a:r>
            <a:r>
              <a:rPr b="1" lang="en-GB" sz="2600">
                <a:solidFill>
                  <a:schemeClr val="dk1"/>
                </a:solidFill>
              </a:rPr>
              <a:t>”</a:t>
            </a:r>
            <a:r>
              <a:rPr b="1" lang="en-GB" sz="2600">
                <a:solidFill>
                  <a:schemeClr val="dk1"/>
                </a:solidFill>
              </a:rPr>
              <a:t>!</a:t>
            </a:r>
            <a:endParaRPr b="1" sz="2600">
              <a:solidFill>
                <a:schemeClr val="dk1"/>
              </a:solidFill>
            </a:endParaRPr>
          </a:p>
        </p:txBody>
      </p:sp>
      <p:pic>
        <p:nvPicPr>
          <p:cNvPr id="439" name="Google Shape;439;p61" title="Screenshot 2026-01-16 170706.png"/>
          <p:cNvPicPr preferRelativeResize="0"/>
          <p:nvPr/>
        </p:nvPicPr>
        <p:blipFill rotWithShape="1">
          <a:blip r:embed="rId3">
            <a:alphaModFix/>
          </a:blip>
          <a:srcRect b="800" l="1996" r="3424" t="1639"/>
          <a:stretch/>
        </p:blipFill>
        <p:spPr>
          <a:xfrm rot="554513">
            <a:off x="7905881" y="1460772"/>
            <a:ext cx="733387" cy="1794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063" y="1484649"/>
            <a:ext cx="1252748" cy="1826276"/>
          </a:xfrm>
          <a:prstGeom prst="rect">
            <a:avLst/>
          </a:prstGeom>
          <a:noFill/>
          <a:ln>
            <a:noFill/>
          </a:ln>
          <a:effectLst>
            <a:outerShdw blurRad="380963" rotWithShape="0" algn="bl" dir="2520000" dist="143268">
              <a:srgbClr val="000000">
                <a:alpha val="18820"/>
              </a:srgbClr>
            </a:outerShdw>
          </a:effectLst>
        </p:spPr>
      </p:pic>
      <p:pic>
        <p:nvPicPr>
          <p:cNvPr id="441" name="Google Shape;441;p61" title="SfKS Logo rund1 CMYK pos mitSZ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59A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2"/>
          <p:cNvSpPr/>
          <p:nvPr/>
        </p:nvSpPr>
        <p:spPr>
          <a:xfrm>
            <a:off x="524150" y="1514475"/>
            <a:ext cx="2555400" cy="2585700"/>
          </a:xfrm>
          <a:prstGeom prst="roundRect">
            <a:avLst>
              <a:gd fmla="val 6085" name="adj"/>
            </a:avLst>
          </a:prstGeom>
          <a:solidFill>
            <a:srgbClr val="68E18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</a:rPr>
              <a:t>Signing a voluntary, Swiss-wide </a:t>
            </a:r>
            <a:r>
              <a:rPr b="1" lang="en-GB" sz="1600">
                <a:solidFill>
                  <a:schemeClr val="dk1"/>
                </a:solidFill>
              </a:rPr>
              <a:t>Parent Pact</a:t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47" name="Google Shape;447;p62"/>
          <p:cNvSpPr/>
          <p:nvPr/>
        </p:nvSpPr>
        <p:spPr>
          <a:xfrm>
            <a:off x="3276713" y="1514475"/>
            <a:ext cx="2427000" cy="2585700"/>
          </a:xfrm>
          <a:prstGeom prst="roundRect">
            <a:avLst>
              <a:gd fmla="val 6085" name="adj"/>
            </a:avLst>
          </a:prstGeom>
          <a:solidFill>
            <a:srgbClr val="68E18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GB" sz="1600">
                <a:solidFill>
                  <a:schemeClr val="dk1"/>
                </a:solidFill>
              </a:rPr>
              <a:t>Making your own agreements within a class or an association</a:t>
            </a:r>
            <a:endParaRPr/>
          </a:p>
        </p:txBody>
      </p:sp>
      <p:sp>
        <p:nvSpPr>
          <p:cNvPr id="448" name="Google Shape;448;p62"/>
          <p:cNvSpPr/>
          <p:nvPr/>
        </p:nvSpPr>
        <p:spPr>
          <a:xfrm>
            <a:off x="5893575" y="1514475"/>
            <a:ext cx="2427000" cy="2585700"/>
          </a:xfrm>
          <a:prstGeom prst="roundRect">
            <a:avLst>
              <a:gd fmla="val 6085" name="adj"/>
            </a:avLst>
          </a:prstGeom>
          <a:solidFill>
            <a:srgbClr val="68E18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GB" sz="1600">
                <a:solidFill>
                  <a:schemeClr val="dk1"/>
                </a:solidFill>
              </a:rPr>
              <a:t>Having an informal discussion about what's actually important to us. </a:t>
            </a:r>
            <a:r>
              <a:rPr lang="en-GB" sz="1600">
                <a:solidFill>
                  <a:schemeClr val="dk1"/>
                </a:solidFill>
              </a:rPr>
              <a:t>Scheduling</a:t>
            </a:r>
            <a:r>
              <a:rPr lang="en-GB" sz="1600">
                <a:solidFill>
                  <a:schemeClr val="dk1"/>
                </a:solidFill>
              </a:rPr>
              <a:t> a follow-up meeting</a:t>
            </a:r>
            <a:r>
              <a:rPr lang="en-GB" sz="1600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449" name="Google Shape;449;p62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Possible common solutions</a:t>
            </a:r>
            <a:endParaRPr b="1" sz="2600">
              <a:solidFill>
                <a:schemeClr val="dk1"/>
              </a:solidFill>
            </a:endParaRPr>
          </a:p>
        </p:txBody>
      </p:sp>
      <p:pic>
        <p:nvPicPr>
          <p:cNvPr id="450" name="Google Shape;450;p62" title="high five parent pact.png"/>
          <p:cNvPicPr preferRelativeResize="0"/>
          <p:nvPr/>
        </p:nvPicPr>
        <p:blipFill rotWithShape="1">
          <a:blip r:embed="rId3">
            <a:alphaModFix/>
          </a:blip>
          <a:srcRect b="5141" l="12064" r="11675" t="0"/>
          <a:stretch/>
        </p:blipFill>
        <p:spPr>
          <a:xfrm rot="412413">
            <a:off x="4884187" y="2804281"/>
            <a:ext cx="1530727" cy="1904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338" y="2820125"/>
            <a:ext cx="1695925" cy="169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62"/>
          <p:cNvPicPr preferRelativeResize="0"/>
          <p:nvPr/>
        </p:nvPicPr>
        <p:blipFill rotWithShape="1">
          <a:blip r:embed="rId5">
            <a:alphaModFix/>
          </a:blip>
          <a:srcRect b="25412" l="5256" r="64464" t="35451"/>
          <a:stretch/>
        </p:blipFill>
        <p:spPr>
          <a:xfrm rot="-880078">
            <a:off x="1558681" y="1074531"/>
            <a:ext cx="619889" cy="707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62"/>
          <p:cNvPicPr preferRelativeResize="0"/>
          <p:nvPr/>
        </p:nvPicPr>
        <p:blipFill rotWithShape="1">
          <a:blip r:embed="rId5">
            <a:alphaModFix/>
          </a:blip>
          <a:srcRect b="21899" l="35926" r="35357" t="30669"/>
          <a:stretch/>
        </p:blipFill>
        <p:spPr>
          <a:xfrm rot="781563">
            <a:off x="4192178" y="998959"/>
            <a:ext cx="588793" cy="858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62"/>
          <p:cNvPicPr preferRelativeResize="0"/>
          <p:nvPr/>
        </p:nvPicPr>
        <p:blipFill rotWithShape="1">
          <a:blip r:embed="rId5">
            <a:alphaModFix/>
          </a:blip>
          <a:srcRect b="21899" l="65436" r="0" t="30669"/>
          <a:stretch/>
        </p:blipFill>
        <p:spPr>
          <a:xfrm rot="-688562">
            <a:off x="6797319" y="1084961"/>
            <a:ext cx="677611" cy="820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62" title="SfKS Logo rund1 CMYK pos mitSZ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3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Questions for the group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461" name="Google Shape;461;p63"/>
          <p:cNvSpPr/>
          <p:nvPr/>
        </p:nvSpPr>
        <p:spPr>
          <a:xfrm>
            <a:off x="4134675" y="1057275"/>
            <a:ext cx="3996600" cy="1733700"/>
          </a:xfrm>
          <a:prstGeom prst="roundRect">
            <a:avLst>
              <a:gd fmla="val 11183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82800" lIns="82800" spcFirstLastPara="1" rIns="82800" wrap="square" tIns="828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353F"/>
                </a:solidFill>
              </a:rPr>
              <a:t>What else could we do to help our children </a:t>
            </a:r>
            <a:br>
              <a:rPr lang="en-GB">
                <a:solidFill>
                  <a:srgbClr val="00353F"/>
                </a:solidFill>
              </a:rPr>
            </a:br>
            <a:r>
              <a:rPr lang="en-GB">
                <a:solidFill>
                  <a:srgbClr val="00353F"/>
                </a:solidFill>
              </a:rPr>
              <a:t>in this matter</a:t>
            </a:r>
            <a:r>
              <a:rPr lang="en-GB">
                <a:solidFill>
                  <a:srgbClr val="00353F"/>
                </a:solidFill>
              </a:rPr>
              <a:t>?</a:t>
            </a:r>
            <a:endParaRPr/>
          </a:p>
        </p:txBody>
      </p:sp>
      <p:sp>
        <p:nvSpPr>
          <p:cNvPr id="462" name="Google Shape;462;p63"/>
          <p:cNvSpPr/>
          <p:nvPr/>
        </p:nvSpPr>
        <p:spPr>
          <a:xfrm>
            <a:off x="2080400" y="1057275"/>
            <a:ext cx="1905300" cy="1733700"/>
          </a:xfrm>
          <a:prstGeom prst="roundRect">
            <a:avLst>
              <a:gd fmla="val 12181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82800" lIns="82800" spcFirstLastPara="1" rIns="82800" wrap="square" tIns="828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353F"/>
                </a:solidFill>
              </a:rPr>
              <a:t>What are your thoughts about children getting their own social media accounts ?</a:t>
            </a:r>
            <a:endParaRPr>
              <a:solidFill>
                <a:srgbClr val="00353F"/>
              </a:solidFill>
            </a:endParaRPr>
          </a:p>
        </p:txBody>
      </p:sp>
      <p:sp>
        <p:nvSpPr>
          <p:cNvPr id="463" name="Google Shape;463;p63"/>
          <p:cNvSpPr/>
          <p:nvPr/>
        </p:nvSpPr>
        <p:spPr>
          <a:xfrm>
            <a:off x="503475" y="1057275"/>
            <a:ext cx="1454700" cy="3779400"/>
          </a:xfrm>
          <a:prstGeom prst="roundRect">
            <a:avLst>
              <a:gd fmla="val 9326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82800" lIns="82800" spcFirstLastPara="1" rIns="82800" wrap="square" tIns="828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353F"/>
                </a:solidFill>
              </a:rPr>
              <a:t>What are your biggest concerns regarding a child’s first smartphone?</a:t>
            </a:r>
            <a:endParaRPr/>
          </a:p>
        </p:txBody>
      </p:sp>
      <p:sp>
        <p:nvSpPr>
          <p:cNvPr id="464" name="Google Shape;464;p63"/>
          <p:cNvSpPr/>
          <p:nvPr/>
        </p:nvSpPr>
        <p:spPr>
          <a:xfrm>
            <a:off x="2093769" y="2915475"/>
            <a:ext cx="1905300" cy="1921200"/>
          </a:xfrm>
          <a:prstGeom prst="roundRect">
            <a:avLst>
              <a:gd fmla="val 11002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82800" lIns="82800" spcFirstLastPara="1" rIns="82800" wrap="square" tIns="828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00353F"/>
                </a:solidFill>
              </a:rPr>
              <a:t>What do you think of the Parent Pact? Do you have any </a:t>
            </a:r>
            <a:r>
              <a:rPr lang="en-GB">
                <a:solidFill>
                  <a:srgbClr val="00353F"/>
                </a:solidFill>
              </a:rPr>
              <a:t>concerns</a:t>
            </a:r>
            <a:r>
              <a:rPr lang="en-GB">
                <a:solidFill>
                  <a:srgbClr val="00353F"/>
                </a:solidFill>
              </a:rPr>
              <a:t>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5" name="Google Shape;465;p63"/>
          <p:cNvSpPr/>
          <p:nvPr/>
        </p:nvSpPr>
        <p:spPr>
          <a:xfrm>
            <a:off x="6617500" y="2915475"/>
            <a:ext cx="1513800" cy="1921200"/>
          </a:xfrm>
          <a:prstGeom prst="roundRect">
            <a:avLst>
              <a:gd fmla="val 10409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82800" lIns="82800" spcFirstLastPara="1" rIns="82800" wrap="square" tIns="828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solidFill>
                  <a:srgbClr val="00353F"/>
                </a:solidFill>
              </a:rPr>
              <a:t>Infos, </a:t>
            </a:r>
            <a:br>
              <a:rPr b="1" lang="en-GB" sz="1600">
                <a:solidFill>
                  <a:srgbClr val="00353F"/>
                </a:solidFill>
              </a:rPr>
            </a:br>
            <a:r>
              <a:rPr b="1" lang="en-GB" sz="1600">
                <a:solidFill>
                  <a:srgbClr val="00353F"/>
                </a:solidFill>
              </a:rPr>
              <a:t>tips and </a:t>
            </a:r>
            <a:r>
              <a:rPr b="1" lang="en-GB" sz="1600">
                <a:solidFill>
                  <a:srgbClr val="00353F"/>
                </a:solidFill>
              </a:rPr>
              <a:t>resources</a:t>
            </a:r>
            <a:r>
              <a:rPr b="1" lang="en-GB" sz="1600">
                <a:solidFill>
                  <a:srgbClr val="00353F"/>
                </a:solidFill>
              </a:rPr>
              <a:t>:</a:t>
            </a:r>
            <a:endParaRPr sz="1600">
              <a:solidFill>
                <a:srgbClr val="00353F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353F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353F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353F"/>
              </a:solidFill>
            </a:endParaRPr>
          </a:p>
        </p:txBody>
      </p:sp>
      <p:pic>
        <p:nvPicPr>
          <p:cNvPr id="466" name="Google Shape;46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9725" y="3930250"/>
            <a:ext cx="829350" cy="82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63" title="SfKS Logo rund1 CMYK pos mitS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63"/>
          <p:cNvSpPr/>
          <p:nvPr/>
        </p:nvSpPr>
        <p:spPr>
          <a:xfrm>
            <a:off x="4134675" y="2915475"/>
            <a:ext cx="2369400" cy="1921200"/>
          </a:xfrm>
          <a:prstGeom prst="roundRect">
            <a:avLst>
              <a:gd fmla="val 10409" name="adj"/>
            </a:avLst>
          </a:prstGeom>
          <a:solidFill>
            <a:srgbClr val="DCF59A"/>
          </a:solidFill>
          <a:ln>
            <a:noFill/>
          </a:ln>
        </p:spPr>
        <p:txBody>
          <a:bodyPr anchorCtr="0" anchor="ctr" bIns="82800" lIns="82800" spcFirstLastPara="1" rIns="82800" wrap="square" tIns="828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353F"/>
                </a:solidFill>
              </a:rPr>
              <a:t>Connect with other parents in the chat group (by canton)</a:t>
            </a:r>
            <a:r>
              <a:rPr lang="en-GB">
                <a:solidFill>
                  <a:srgbClr val="00353F"/>
                </a:solidFill>
              </a:rPr>
              <a:t>:</a:t>
            </a:r>
            <a:endParaRPr>
              <a:solidFill>
                <a:srgbClr val="00353F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353F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353F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353F"/>
              </a:solidFill>
            </a:endParaRPr>
          </a:p>
        </p:txBody>
      </p:sp>
      <p:pic>
        <p:nvPicPr>
          <p:cNvPr id="469" name="Google Shape;469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3600" y="3929414"/>
            <a:ext cx="829350" cy="83101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4"/>
          <p:cNvSpPr txBox="1"/>
          <p:nvPr/>
        </p:nvSpPr>
        <p:spPr>
          <a:xfrm>
            <a:off x="267675" y="1917460"/>
            <a:ext cx="86508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Appendix</a:t>
            </a:r>
            <a:endParaRPr b="1" sz="3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475" name="Google Shape;475;p64" title="SfKS Logo rund1 CMYK pos mitSZ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64"/>
          <p:cNvSpPr/>
          <p:nvPr/>
        </p:nvSpPr>
        <p:spPr>
          <a:xfrm>
            <a:off x="378175" y="4559075"/>
            <a:ext cx="7920300" cy="381900"/>
          </a:xfrm>
          <a:prstGeom prst="roundRect">
            <a:avLst>
              <a:gd fmla="val 16667" name="adj"/>
            </a:avLst>
          </a:prstGeom>
          <a:solidFill>
            <a:srgbClr val="FF907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7" name="Google Shape;47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877" y="4598000"/>
            <a:ext cx="181489" cy="3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64"/>
          <p:cNvSpPr txBox="1"/>
          <p:nvPr/>
        </p:nvSpPr>
        <p:spPr>
          <a:xfrm>
            <a:off x="769572" y="4622975"/>
            <a:ext cx="7452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>
                <a:solidFill>
                  <a:srgbClr val="0E3B3B"/>
                </a:solidFill>
              </a:rPr>
              <a:t>***Note to the presenter: only show this slide if it seems appropriate.***</a:t>
            </a:r>
            <a:endParaRPr b="1">
              <a:solidFill>
                <a:srgbClr val="0E3B3B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7B7EB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65" title="Screenshot 2026-01-23 103148.png"/>
          <p:cNvPicPr preferRelativeResize="0"/>
          <p:nvPr/>
        </p:nvPicPr>
        <p:blipFill rotWithShape="1">
          <a:blip r:embed="rId3">
            <a:alphaModFix/>
          </a:blip>
          <a:srcRect b="2875" l="0" r="0" t="2875"/>
          <a:stretch/>
        </p:blipFill>
        <p:spPr>
          <a:xfrm>
            <a:off x="889575" y="4015400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sp>
        <p:nvSpPr>
          <p:cNvPr id="484" name="Google Shape;484;p65"/>
          <p:cNvSpPr/>
          <p:nvPr/>
        </p:nvSpPr>
        <p:spPr>
          <a:xfrm>
            <a:off x="652250" y="1044100"/>
            <a:ext cx="7668600" cy="2581200"/>
          </a:xfrm>
          <a:prstGeom prst="wedgeRoundRectCallout">
            <a:avLst>
              <a:gd fmla="val -37767" name="adj1"/>
              <a:gd fmla="val 64418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353F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353F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353F"/>
                </a:solidFill>
              </a:rPr>
              <a:t>“</a:t>
            </a:r>
            <a:r>
              <a:rPr lang="en-GB" sz="1800">
                <a:solidFill>
                  <a:schemeClr val="dk1"/>
                </a:solidFill>
              </a:rPr>
              <a:t>Young people receive </a:t>
            </a:r>
            <a:r>
              <a:rPr b="1" lang="en-GB" sz="1800">
                <a:solidFill>
                  <a:schemeClr val="dk1"/>
                </a:solidFill>
              </a:rPr>
              <a:t>unconditional affection and validation</a:t>
            </a:r>
            <a:r>
              <a:rPr lang="en-GB" sz="1800">
                <a:solidFill>
                  <a:schemeClr val="dk1"/>
                </a:solidFill>
              </a:rPr>
              <a:t> from AI companions and chatbots. AI offers the perfect escape from the performance pressure of social media. However, this </a:t>
            </a:r>
            <a:r>
              <a:rPr b="1" lang="en-GB" sz="1800">
                <a:solidFill>
                  <a:schemeClr val="dk1"/>
                </a:solidFill>
              </a:rPr>
              <a:t>simulated intimacy atrophies precisely the social skills that are needed for relationships in the real world</a:t>
            </a:r>
            <a:r>
              <a:rPr lang="en-GB" sz="1800">
                <a:solidFill>
                  <a:schemeClr val="dk1"/>
                </a:solidFill>
              </a:rPr>
              <a:t>.” </a:t>
            </a:r>
            <a:r>
              <a:rPr i="1" lang="en-GB" sz="1200">
                <a:solidFill>
                  <a:schemeClr val="dk1"/>
                </a:solidFill>
              </a:rPr>
              <a:t>(translation)</a:t>
            </a:r>
            <a:endParaRPr i="1" sz="12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85" name="Google Shape;485;p65"/>
          <p:cNvSpPr txBox="1"/>
          <p:nvPr/>
        </p:nvSpPr>
        <p:spPr>
          <a:xfrm>
            <a:off x="2028550" y="4078400"/>
            <a:ext cx="59985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1600">
                <a:solidFill>
                  <a:schemeClr val="lt1"/>
                </a:solidFill>
              </a:rPr>
              <a:t>David Murdoch</a:t>
            </a:r>
            <a:endParaRPr b="1"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600">
                <a:solidFill>
                  <a:schemeClr val="lt1"/>
                </a:solidFill>
              </a:rPr>
              <a:t>Digital media educator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Founder of PixelKäse</a:t>
            </a:r>
            <a:endParaRPr b="1" sz="1600">
              <a:solidFill>
                <a:schemeClr val="lt1"/>
              </a:solidFill>
            </a:endParaRPr>
          </a:p>
        </p:txBody>
      </p:sp>
      <p:pic>
        <p:nvPicPr>
          <p:cNvPr id="486" name="Google Shape;486;p65" title="Screenshot 2026-01-23 113505.png"/>
          <p:cNvPicPr preferRelativeResize="0"/>
          <p:nvPr/>
        </p:nvPicPr>
        <p:blipFill rotWithShape="1">
          <a:blip r:embed="rId4">
            <a:alphaModFix/>
          </a:blip>
          <a:srcRect b="0" l="5276" r="8234" t="0"/>
          <a:stretch/>
        </p:blipFill>
        <p:spPr>
          <a:xfrm>
            <a:off x="6620436" y="3154100"/>
            <a:ext cx="1246500" cy="1764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87" name="Google Shape;487;p65" title="Screenshot 2026-01-23 113626.png"/>
          <p:cNvPicPr preferRelativeResize="0"/>
          <p:nvPr/>
        </p:nvPicPr>
        <p:blipFill rotWithShape="1">
          <a:blip r:embed="rId5">
            <a:alphaModFix/>
          </a:blip>
          <a:srcRect b="270" l="0" r="0" t="-270"/>
          <a:stretch/>
        </p:blipFill>
        <p:spPr>
          <a:xfrm>
            <a:off x="4222925" y="3487436"/>
            <a:ext cx="1126200" cy="1544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88" name="Google Shape;488;p65" title="character-chat-ai-screensho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3594" y="3244217"/>
            <a:ext cx="1042200" cy="18525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3053" rotWithShape="0" algn="bl" dir="5400000" dist="17684">
              <a:srgbClr val="000000">
                <a:alpha val="50000"/>
              </a:srgbClr>
            </a:outerShdw>
          </a:effectLst>
        </p:spPr>
      </p:pic>
      <p:pic>
        <p:nvPicPr>
          <p:cNvPr id="489" name="Google Shape;489;p65" title="SfKS Logo rund1 CMYK pos mitSZ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95750" y="4394460"/>
            <a:ext cx="664448" cy="66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65" title="Screenshot 2026-01-23 103148.png"/>
          <p:cNvPicPr preferRelativeResize="0"/>
          <p:nvPr/>
        </p:nvPicPr>
        <p:blipFill rotWithShape="1">
          <a:blip r:embed="rId3">
            <a:alphaModFix/>
          </a:blip>
          <a:srcRect b="2875" l="0" r="0" t="2875"/>
          <a:stretch/>
        </p:blipFill>
        <p:spPr>
          <a:xfrm flipH="1">
            <a:off x="889575" y="4015400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pic>
        <p:nvPicPr>
          <p:cNvPr id="491" name="Google Shape;491;p65" title="David-Murdoch-Jumper-BW.jpg"/>
          <p:cNvPicPr preferRelativeResize="0"/>
          <p:nvPr/>
        </p:nvPicPr>
        <p:blipFill rotWithShape="1">
          <a:blip r:embed="rId8">
            <a:alphaModFix/>
          </a:blip>
          <a:srcRect b="0" l="16648" r="16654" t="0"/>
          <a:stretch/>
        </p:blipFill>
        <p:spPr>
          <a:xfrm flipH="1">
            <a:off x="889575" y="4015400"/>
            <a:ext cx="952500" cy="952500"/>
          </a:xfrm>
          <a:prstGeom prst="ellipse">
            <a:avLst/>
          </a:prstGeom>
          <a:noFill/>
          <a:ln>
            <a:noFill/>
          </a:ln>
          <a:effectLst>
            <a:outerShdw blurRad="385763" rotWithShape="0" algn="bl" dir="4200000" dist="92869">
              <a:srgbClr val="000000">
                <a:alpha val="24710"/>
              </a:srgbClr>
            </a:outerShdw>
          </a:effectLst>
        </p:spPr>
      </p:pic>
      <p:sp>
        <p:nvSpPr>
          <p:cNvPr id="492" name="Google Shape;492;p65"/>
          <p:cNvSpPr txBox="1"/>
          <p:nvPr/>
        </p:nvSpPr>
        <p:spPr>
          <a:xfrm>
            <a:off x="357900" y="318875"/>
            <a:ext cx="8428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-GB" sz="2600">
                <a:solidFill>
                  <a:schemeClr val="dk1"/>
                </a:solidFill>
              </a:rPr>
              <a:t>AI simulates intimacy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